
<file path=[Content_Types].xml><?xml version="1.0" encoding="utf-8"?>
<Types xmlns="http://schemas.openxmlformats.org/package/2006/content-types">
  <Default Extension="xml" ContentType="application/vnd.openxmlformats-package.core-properties+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s/slide71.xml" ContentType="application/vnd.openxmlformats-officedocument.presentationml.slide+xml"/>
  <Override PartName="/ppt/slideLayouts/slideLayout21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8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11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1514.xml" ContentType="application/vnd.openxmlformats-officedocument.presentationml.slideLayout+xml"/>
  <Override PartName="/ppt/slideLayouts/slideLayout1015.xml" ContentType="application/vnd.openxmlformats-officedocument.presentationml.slideLayout+xml"/>
  <Override PartName="/ppt/theme/theme11.xml" ContentType="application/vnd.openxmlformats-officedocument.theme+xml"/>
  <Override PartName="/ppt/slideLayouts/slideLayout416.xml" ContentType="application/vnd.openxmlformats-officedocument.presentationml.slideLayout+xml"/>
  <Override PartName="/ppt/slideLayouts/slideLayout917.xml" ContentType="application/vnd.openxmlformats-officedocument.presentationml.slideLayout+xml"/>
  <Override PartName="/ppt/slideLayouts/slideLayout1418.xml" ContentType="application/vnd.openxmlformats-officedocument.presentationml.slideLayout+xml"/>
  <Override PartName="/ppt/slides/slide122.xml" ContentType="application/vnd.openxmlformats-officedocument.presentationml.slide+xml"/>
  <Override PartName="/ppt/slides/slide173.xml" ContentType="application/vnd.openxmlformats-officedocument.presentationml.slide+xml"/>
  <Override PartName="/ppt/slides/slide24.xml" ContentType="application/vnd.openxmlformats-officedocument.presentationml.slide+xml"/>
  <Override PartName="/ppt/viewProps.xml" ContentType="application/vnd.openxmlformats-officedocument.presentationml.viewProps+xml"/>
  <Override PartName="/ppt/slides/slide65.xml" ContentType="application/vnd.openxmlformats-officedocument.presentationml.slide+xml"/>
  <Override PartName="/ppt/slides/slide116.xml" ContentType="application/vnd.openxmlformats-officedocument.presentationml.slide+xml"/>
  <Override PartName="/ppt/slides/slide167.xml" ContentType="application/vnd.openxmlformats-officedocument.presentationml.slide+xml"/>
  <Override PartName="/ppt/slides/slide18.xml" ContentType="application/vnd.openxmlformats-officedocument.presentationml.slide+xml"/>
  <Override PartName="/ppt/notesSlides/notesSlide11.xml" ContentType="application/vnd.openxmlformats-officedocument.presentationml.notesSlide+xml"/>
  <Override PartName="/ppt/notesMasters/notesMaster11.xml" ContentType="application/vnd.openxmlformats-officedocument.presentationml.notesMaster+xml"/>
  <Override PartName="/ppt/theme/theme22.xml" ContentType="application/vnd.openxmlformats-officedocument.theme+xml"/>
  <Override PartName="/ppt/slides/slide159.xml" ContentType="application/vnd.openxmlformats-officedocument.presentationml.slide+xml"/>
  <Override PartName="/ppt/presProps.xml" ContentType="application/vnd.openxmlformats-officedocument.presentationml.presProps+xml"/>
  <Override PartName="/ppt/slides/slide510.xml" ContentType="application/vnd.openxmlformats-officedocument.presentationml.slide+xml"/>
  <Override PartName="/ppt/slides/slide1011.xml" ContentType="application/vnd.openxmlformats-officedocument.presentationml.slide+xml"/>
  <Override PartName="/ppt/slides/slide412.xml" ContentType="application/vnd.openxmlformats-officedocument.presentationml.slide+xml"/>
  <Override PartName="/ppt/slides/slide1413.xml" ContentType="application/vnd.openxmlformats-officedocument.presentationml.slide+xml"/>
  <Override PartName="/ppt/tableStyles.xml" ContentType="application/vnd.openxmlformats-officedocument.presentationml.tableStyles+xml"/>
  <Override PartName="/ppt/slides/slide914.xml" ContentType="application/vnd.openxmlformats-officedocument.presentationml.slide+xml"/>
  <Override PartName="/ppt/slides/slide315.xml" ContentType="application/vnd.openxmlformats-officedocument.presentationml.slide+xml"/>
  <Override PartName="/ppt/slides/slide816.xml" ContentType="application/vnd.openxmlformats-officedocument.presentationml.slide+xml"/>
  <Override PartName="/ppt/slides/slide1317.xml" ContentType="application/vnd.openxmlformats-officedocument.presentationml.slide+xml"/>
  <Override PartName="/docProps/app.xml" ContentType="application/vnd.openxmlformats-officedocument.extended-properties+xml"/>
  <Override PartName="/ppt/slides/slide19.xml" ContentType="application/vnd.openxmlformats-officedocument.presentationml.slide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Id3" /><Relationship Type="http://schemas.openxmlformats.org/package/2006/relationships/metadata/thumbnail" Target="/docProps/thumbnail.jpeg" Id="rId2" /><Relationship Type="http://schemas.openxmlformats.org/officeDocument/2006/relationships/officeDocument" Target="/ppt/presentation.xml" Id="rId1" /><Relationship Type="http://schemas.openxmlformats.org/officeDocument/2006/relationships/extended-properties" Target="/docProps/app.xml" Id="rId4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19"/>
  </p:notesMasterIdLst>
  <p:sldIdLst>
    <p:sldId id="289" r:id="Rc91831ffa418406f" DeepLBanner=""/>
    <p:sldId id="256" r:id="rId2"/>
    <p:sldId id="260" r:id="rId3"/>
    <p:sldId id="276" r:id="rId4"/>
    <p:sldId id="275" r:id="rId5"/>
    <p:sldId id="261" r:id="rId6"/>
    <p:sldId id="277" r:id="rId7"/>
    <p:sldId id="278" r:id="rId8"/>
    <p:sldId id="279" r:id="rId9"/>
    <p:sldId id="280" r:id="rId10"/>
    <p:sldId id="281" r:id="rId11"/>
    <p:sldId id="283" r:id="rId12"/>
    <p:sldId id="282" r:id="rId13"/>
    <p:sldId id="284" r:id="rId14"/>
    <p:sldId id="285" r:id="rId15"/>
    <p:sldId id="286" r:id="rId16"/>
    <p:sldId id="287" r:id="rId17"/>
    <p:sldId id="288" r:id="rId18"/>
  </p:sldIdLst>
  <p:sldSz cx="9144000" cy="5143500" type="screen16x9"/>
  <p:notesSz cx="9144000" cy="51435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rLc289m98e2nu1rZwxn8RQ==" hashData="jl31I+FZfeL3Da0RWjDsWJ2KAcjcNQYNNNRC5PJm8VIGc75Z01xRsS7AMK0y6Q/BGsMylPB72fPI5Y8B5FFi7w=="/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6"/>
    <p:restoredTop sz="94693"/>
  </p:normalViewPr>
  <p:slideViewPr>
    <p:cSldViewPr>
      <p:cViewPr varScale="1">
        <p:scale>
          <a:sx n="222" d="100"/>
          <a:sy n="222" d="100"/>
        </p:scale>
        <p:origin x="136" y="1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71.xml" Id="rId8" /><Relationship Type="http://schemas.openxmlformats.org/officeDocument/2006/relationships/slide" Target="/ppt/slides/slide122.xml" Id="rId13" /><Relationship Type="http://schemas.openxmlformats.org/officeDocument/2006/relationships/slide" Target="/ppt/slides/slide173.xml" Id="rId18" /><Relationship Type="http://schemas.openxmlformats.org/officeDocument/2006/relationships/slide" Target="/ppt/slides/slide24.xml" Id="rId3" /><Relationship Type="http://schemas.openxmlformats.org/officeDocument/2006/relationships/viewProps" Target="/ppt/viewProps.xml" Id="rId21" /><Relationship Type="http://schemas.openxmlformats.org/officeDocument/2006/relationships/slide" Target="/ppt/slides/slide65.xml" Id="rId7" /><Relationship Type="http://schemas.openxmlformats.org/officeDocument/2006/relationships/slide" Target="/ppt/slides/slide116.xml" Id="rId12" /><Relationship Type="http://schemas.openxmlformats.org/officeDocument/2006/relationships/slide" Target="/ppt/slides/slide167.xml" Id="rId17" /><Relationship Type="http://schemas.openxmlformats.org/officeDocument/2006/relationships/slide" Target="/ppt/slides/slide18.xml" Id="rId2" /><Relationship Type="http://schemas.openxmlformats.org/officeDocument/2006/relationships/slide" Target="/ppt/slides/slide159.xml" Id="rId16" /><Relationship Type="http://schemas.openxmlformats.org/officeDocument/2006/relationships/presProps" Target="/ppt/presProps.xml" Id="rId20" /><Relationship Type="http://schemas.openxmlformats.org/officeDocument/2006/relationships/slideMaster" Target="/ppt/slideMasters/slideMaster11.xml" Id="rId1" /><Relationship Type="http://schemas.openxmlformats.org/officeDocument/2006/relationships/slide" Target="/ppt/slides/slide510.xml" Id="rId6" /><Relationship Type="http://schemas.openxmlformats.org/officeDocument/2006/relationships/slide" Target="/ppt/slides/slide1011.xml" Id="rId11" /><Relationship Type="http://schemas.openxmlformats.org/officeDocument/2006/relationships/slide" Target="/ppt/slides/slide412.xml" Id="rId5" /><Relationship Type="http://schemas.openxmlformats.org/officeDocument/2006/relationships/slide" Target="/ppt/slides/slide1413.xml" Id="rId15" /><Relationship Type="http://schemas.openxmlformats.org/officeDocument/2006/relationships/tableStyles" Target="/ppt/tableStyles.xml" Id="rId23" /><Relationship Type="http://schemas.openxmlformats.org/officeDocument/2006/relationships/slide" Target="/ppt/slides/slide914.xml" Id="rId10" /><Relationship Type="http://schemas.openxmlformats.org/officeDocument/2006/relationships/notesMaster" Target="/ppt/notesMasters/notesMaster11.xml" Id="rId19" /><Relationship Type="http://schemas.openxmlformats.org/officeDocument/2006/relationships/slide" Target="/ppt/slides/slide315.xml" Id="rId4" /><Relationship Type="http://schemas.openxmlformats.org/officeDocument/2006/relationships/slide" Target="/ppt/slides/slide816.xml" Id="rId9" /><Relationship Type="http://schemas.openxmlformats.org/officeDocument/2006/relationships/slide" Target="/ppt/slides/slide1317.xml" Id="rId14" /><Relationship Type="http://schemas.openxmlformats.org/officeDocument/2006/relationships/theme" Target="/ppt/theme/theme11.xml" Id="rId22" /><Relationship Type="http://schemas.openxmlformats.org/officeDocument/2006/relationships/slide" Target="/ppt/slides/slide19.xml" Id="Rc91831ffa418406f" /></Relationships>
</file>

<file path=ppt/notesMasters/_rels/notesMaster11.xml.rels>&#65279;<?xml version="1.0" encoding="utf-8"?><Relationships xmlns="http://schemas.openxmlformats.org/package/2006/relationships"><Relationship Type="http://schemas.openxmlformats.org/officeDocument/2006/relationships/theme" Target="/ppt/theme/theme22.xml" Id="rId1" /></Relationships>
</file>

<file path=ppt/notesMasters/notesMaster11.xml><?xml version="1.0" encoding="utf-8"?>
<p:notes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62945E-7FD9-8C43-8D05-4C1D4BA22D8B}" type="datetimeFigureOut">
              <a:rPr lang="es-ES" smtClean="0"/>
              <a:t>05/10/2021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Click to modify the pattern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B5276-AD21-8048-8B92-3C0BA08ECE9E}" type="slidenum">
              <a:rPr lang="es-ES" smtClean="0"/>
              <a:t>'NO.'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7672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1.xml.rels>&#65279;<?xml version="1.0" encoding="utf-8"?><Relationships xmlns="http://schemas.openxmlformats.org/package/2006/relationships"><Relationship Type="http://schemas.openxmlformats.org/officeDocument/2006/relationships/slide" Target="/ppt/slides/slide18.xml" Id="rId2" /><Relationship Type="http://schemas.openxmlformats.org/officeDocument/2006/relationships/notesMaster" Target="/ppt/notesMasters/notesMaster11.xml" Id="rId1" /></Relationships>
</file>

<file path=ppt/notesSlides/notesSlide11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B5276-AD21-8048-8B92-3C0BA08ECE9E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7055071"/>
      </p:ext>
    </p:extLst>
  </p:cSld>
  <p:clrMapOvr>
    <a:masterClrMapping/>
  </p:clrMapOvr>
</p:notes>
</file>

<file path=ppt/slideLayouts/_rels/slideLayout1015.xml.rels>&#65279;<?xml version="1.0" encoding="utf-8"?><Relationships xmlns="http://schemas.openxmlformats.org/package/2006/relationships"><Relationship Type="http://schemas.openxmlformats.org/officeDocument/2006/relationships/image" Target="/ppt/media/image12.jpeg" Id="rId2" /><Relationship Type="http://schemas.openxmlformats.org/officeDocument/2006/relationships/slideMaster" Target="/ppt/slideMasters/slideMaster11.xml" Id="rId1" /></Relationships>
</file>

<file path=ppt/slideLayouts/_rels/slideLayout110.xml.rels>&#65279;<?xml version="1.0" encoding="utf-8"?><Relationships xmlns="http://schemas.openxmlformats.org/package/2006/relationships"><Relationship Type="http://schemas.openxmlformats.org/officeDocument/2006/relationships/image" Target="/ppt/media/image12.jpeg" Id="rId2" /><Relationship Type="http://schemas.openxmlformats.org/officeDocument/2006/relationships/slideMaster" Target="/ppt/slideMasters/slideMaster11.xml" Id="rId1" /></Relationships>
</file>

<file path=ppt/slideLayouts/_rels/slideLayout1112.xml.rels>&#65279;<?xml version="1.0" encoding="utf-8"?><Relationships xmlns="http://schemas.openxmlformats.org/package/2006/relationships"><Relationship Type="http://schemas.openxmlformats.org/officeDocument/2006/relationships/image" Target="/ppt/media/image12.jpeg" Id="rId2" /><Relationship Type="http://schemas.openxmlformats.org/officeDocument/2006/relationships/slideMaster" Target="/ppt/slideMasters/slideMaster11.xml" Id="rId1" /></Relationships>
</file>

<file path=ppt/slideLayouts/_rels/slideLayout127.xml.rels>&#65279;<?xml version="1.0" encoding="utf-8"?><Relationships xmlns="http://schemas.openxmlformats.org/package/2006/relationships"><Relationship Type="http://schemas.openxmlformats.org/officeDocument/2006/relationships/image" Target="/ppt/media/image12.jpeg" Id="rId2" /><Relationship Type="http://schemas.openxmlformats.org/officeDocument/2006/relationships/slideMaster" Target="/ppt/slideMasters/slideMaster11.xml" Id="rId1" /></Relationships>
</file>

<file path=ppt/slideLayouts/_rels/slideLayout133.xml.rels>&#65279;<?xml version="1.0" encoding="utf-8"?><Relationships xmlns="http://schemas.openxmlformats.org/package/2006/relationships"><Relationship Type="http://schemas.openxmlformats.org/officeDocument/2006/relationships/image" Target="/ppt/media/image12.jpeg" Id="rId2" /><Relationship Type="http://schemas.openxmlformats.org/officeDocument/2006/relationships/slideMaster" Target="/ppt/slideMasters/slideMaster11.xml" Id="rId1" /></Relationships>
</file>

<file path=ppt/slideLayouts/_rels/slideLayout141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51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6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78.xml.rels>&#65279;<?xml version="1.0" encoding="utf-8"?><Relationships xmlns="http://schemas.openxmlformats.org/package/2006/relationships"><Relationship Type="http://schemas.openxmlformats.org/officeDocument/2006/relationships/image" Target="/ppt/media/image12.jpeg" Id="rId2" /><Relationship Type="http://schemas.openxmlformats.org/officeDocument/2006/relationships/slideMaster" Target="/ppt/slideMasters/slideMaster11.xml" Id="rId1" /></Relationships>
</file>

<file path=ppt/slideLayouts/_rels/slideLayout18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2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35.xml.rels>&#65279;<?xml version="1.0" encoding="utf-8"?><Relationships xmlns="http://schemas.openxmlformats.org/package/2006/relationships"><Relationship Type="http://schemas.openxmlformats.org/officeDocument/2006/relationships/image" Target="/ppt/media/image12.jpeg" Id="rId2" /><Relationship Type="http://schemas.openxmlformats.org/officeDocument/2006/relationships/slideMaster" Target="/ppt/slideMasters/slideMaster11.xml" Id="rId1" /></Relationships>
</file>

<file path=ppt/slideLayouts/_rels/slideLayout41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51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6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7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82.xml.rels>&#65279;<?xml version="1.0" encoding="utf-8"?><Relationships xmlns="http://schemas.openxmlformats.org/package/2006/relationships"><Relationship Type="http://schemas.openxmlformats.org/officeDocument/2006/relationships/image" Target="/ppt/media/image12.jpeg" Id="rId2" /><Relationship Type="http://schemas.openxmlformats.org/officeDocument/2006/relationships/slideMaster" Target="/ppt/slideMasters/slideMaster11.xml" Id="rId1" /></Relationships>
</file>

<file path=ppt/slideLayouts/_rels/slideLayout917.xml.rels>&#65279;<?xml version="1.0" encoding="utf-8"?><Relationships xmlns="http://schemas.openxmlformats.org/package/2006/relationships"><Relationship Type="http://schemas.openxmlformats.org/officeDocument/2006/relationships/image" Target="/ppt/media/image12.jpeg" Id="rId2" /><Relationship Type="http://schemas.openxmlformats.org/officeDocument/2006/relationships/slideMaster" Target="/ppt/slideMasters/slideMaster11.xml" Id="rId1" /></Relationships>
</file>

<file path=ppt/slideLayouts/slideLayout10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727445"/>
            <a:ext cx="6619244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0"/>
            <a:ext cx="6619244" cy="257175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4152499"/>
            <a:ext cx="6619244" cy="370284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069397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574800"/>
            <a:ext cx="6619244" cy="2008236"/>
          </a:xfrm>
        </p:spPr>
        <p:txBody>
          <a:bodyPr anchor="b"/>
          <a:lstStyle>
            <a:lvl1pPr>
              <a:defRPr sz="405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619239" y="1344169"/>
            <a:ext cx="742949" cy="2285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713982" y="2420874"/>
            <a:ext cx="2894846" cy="2286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1" name="Rectangle 10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4406" y="221797"/>
            <a:ext cx="628649" cy="575765"/>
          </a:xfrm>
        </p:spPr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4470249"/>
      </p:ext>
    </p:extLst>
  </p:cSld>
  <p:clrMapOvr>
    <a:masterClrMapping/>
  </p:clrMapOvr>
</p:sldLayout>
</file>

<file path=ppt/slideLayouts/slideLayout1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598" y="797563"/>
            <a:ext cx="6623862" cy="1029740"/>
          </a:xfrm>
        </p:spPr>
        <p:txBody>
          <a:bodyPr/>
          <a:lstStyle>
            <a:lvl1pPr>
              <a:defRPr sz="3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657475"/>
            <a:ext cx="6619244" cy="1857375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3" name="Rectangle 12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931657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661175" y="455502"/>
            <a:ext cx="601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7413344" y="1960341"/>
            <a:ext cx="4895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408" y="736600"/>
            <a:ext cx="6340430" cy="2022474"/>
          </a:xfrm>
        </p:spPr>
        <p:txBody>
          <a:bodyPr/>
          <a:lstStyle>
            <a:lvl1pPr>
              <a:defRPr sz="3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459459" y="2759074"/>
            <a:ext cx="5798414" cy="256631"/>
          </a:xfrm>
        </p:spPr>
        <p:txBody>
          <a:bodyPr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771899"/>
            <a:ext cx="6933673" cy="748393"/>
          </a:xfrm>
        </p:spPr>
        <p:txBody>
          <a:bodyPr anchor="ctr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9" name="Rectangle 18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196056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778000"/>
            <a:ext cx="6619245" cy="136688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768725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7087175"/>
      </p:ext>
    </p:extLst>
  </p:cSld>
  <p:clrMapOvr>
    <a:masterClrMapping/>
  </p:clrMapOvr>
</p:sldLayout>
</file>

<file path=ppt/slideLayouts/slideLayout1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730251"/>
            <a:ext cx="6619244" cy="530223"/>
          </a:xfrm>
        </p:spPr>
        <p:txBody>
          <a:bodyPr/>
          <a:lstStyle>
            <a:lvl1pPr>
              <a:defRPr sz="27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5" y="1952626"/>
            <a:ext cx="235640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215" y="2384823"/>
            <a:ext cx="2356409" cy="2135470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4541" y="1952625"/>
            <a:ext cx="236025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4541" y="2384823"/>
            <a:ext cx="2360257" cy="2135470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16101" y="1952626"/>
            <a:ext cx="235929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16247" y="2384822"/>
            <a:ext cx="2359152" cy="2135470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302978" y="1927225"/>
            <a:ext cx="0" cy="261937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29301" y="1927225"/>
            <a:ext cx="0" cy="261937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1095056"/>
      </p:ext>
    </p:extLst>
  </p:cSld>
  <p:clrMapOvr>
    <a:masterClrMapping/>
  </p:clrMapOvr>
</p:sldLayout>
</file>

<file path=ppt/slideLayouts/slideLayout1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730251"/>
            <a:ext cx="6619244" cy="530223"/>
          </a:xfrm>
        </p:spPr>
        <p:txBody>
          <a:bodyPr/>
          <a:lstStyle>
            <a:lvl1pPr>
              <a:defRPr sz="27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5" y="3399633"/>
            <a:ext cx="228782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00915" y="1952625"/>
            <a:ext cx="2018432" cy="119363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215" y="3831830"/>
            <a:ext cx="2287829" cy="68846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649" y="3399634"/>
            <a:ext cx="228782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61347" y="1952625"/>
            <a:ext cx="2018432" cy="119363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7629" y="3831829"/>
            <a:ext cx="2287829" cy="68846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7082" y="3399634"/>
            <a:ext cx="228832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22273" y="1952625"/>
            <a:ext cx="2018432" cy="119363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87081" y="3831828"/>
            <a:ext cx="2288322" cy="68846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3304373" y="1927225"/>
            <a:ext cx="0" cy="261937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848352" y="1927225"/>
            <a:ext cx="0" cy="261937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20833" y="4793879"/>
            <a:ext cx="2733212" cy="228601"/>
          </a:xfrm>
        </p:spPr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024603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730251"/>
            <a:ext cx="6619244" cy="53022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16" y="1952625"/>
            <a:ext cx="6619244" cy="2562225"/>
          </a:xfrm>
        </p:spPr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21580" y="4793879"/>
            <a:ext cx="742949" cy="228599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719582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27" y="958850"/>
            <a:ext cx="1057474" cy="3561443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16" y="958850"/>
            <a:ext cx="4692019" cy="356144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9829" y="4793879"/>
            <a:ext cx="744101" cy="228599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166342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3538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216" y="1952625"/>
            <a:ext cx="6619244" cy="25622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24038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008234"/>
            <a:ext cx="3263269" cy="1712868"/>
          </a:xfrm>
        </p:spPr>
        <p:txBody>
          <a:bodyPr anchor="ctr"/>
          <a:lstStyle>
            <a:lvl1pPr algn="l">
              <a:defRPr sz="3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71670" y="2008233"/>
            <a:ext cx="2818159" cy="1712868"/>
          </a:xfrm>
        </p:spPr>
        <p:txBody>
          <a:bodyPr anchor="ctr"/>
          <a:lstStyle>
            <a:lvl1pPr marL="0" indent="0" algn="l">
              <a:buNone/>
              <a:defRPr sz="15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1226984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15" y="1952625"/>
            <a:ext cx="3618869" cy="2562226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535" y="1952625"/>
            <a:ext cx="3618869" cy="2562225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9864744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1952625"/>
            <a:ext cx="361886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215" y="2384822"/>
            <a:ext cx="3618869" cy="2130029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6535" y="1952625"/>
            <a:ext cx="361886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6535" y="2384822"/>
            <a:ext cx="3618869" cy="2130029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320175"/>
      </p:ext>
    </p:extLst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66216" y="730251"/>
            <a:ext cx="6571060" cy="530223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5656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07065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971550"/>
            <a:ext cx="2094869" cy="12001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5859" y="1085850"/>
            <a:ext cx="3892550" cy="34290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5" y="2346961"/>
            <a:ext cx="2094869" cy="2171699"/>
          </a:xfrm>
        </p:spPr>
        <p:txBody>
          <a:bodyPr/>
          <a:lstStyle>
            <a:lvl1pPr marL="0" indent="0">
              <a:buNone/>
              <a:defRPr sz="10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7670744"/>
      </p:ext>
    </p:extLst>
  </p:cSld>
  <p:clrMapOvr>
    <a:masterClrMapping/>
  </p:clrMapOvr>
</p:sldLayout>
</file>

<file path=ppt/slideLayouts/slideLayout9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270000"/>
            <a:ext cx="2898851" cy="1301750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10903" y="857250"/>
            <a:ext cx="2420395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6" y="2743200"/>
            <a:ext cx="2894409" cy="1028700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6855322"/>
      </p:ext>
    </p:extLst>
  </p:cSld>
  <p:clrMapOvr>
    <a:masterClrMapping/>
  </p:clrMapOvr>
</p:sldLayout>
</file>

<file path=ppt/slideMasters/_rels/slideMaster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82.xml" Id="rId8" /><Relationship Type="http://schemas.openxmlformats.org/officeDocument/2006/relationships/slideLayout" Target="/ppt/slideLayouts/slideLayout133.xml" Id="rId13" /><Relationship Type="http://schemas.openxmlformats.org/officeDocument/2006/relationships/slideLayout" Target="/ppt/slideLayouts/slideLayout184.xml" Id="rId18" /><Relationship Type="http://schemas.openxmlformats.org/officeDocument/2006/relationships/slideLayout" Target="/ppt/slideLayouts/slideLayout35.xml" Id="rId3" /><Relationship Type="http://schemas.openxmlformats.org/officeDocument/2006/relationships/slideLayout" Target="/ppt/slideLayouts/slideLayout76.xml" Id="rId7" /><Relationship Type="http://schemas.openxmlformats.org/officeDocument/2006/relationships/slideLayout" Target="/ppt/slideLayouts/slideLayout127.xml" Id="rId12" /><Relationship Type="http://schemas.openxmlformats.org/officeDocument/2006/relationships/slideLayout" Target="/ppt/slideLayouts/slideLayout178.xml" Id="rId17" /><Relationship Type="http://schemas.openxmlformats.org/officeDocument/2006/relationships/slideLayout" Target="/ppt/slideLayouts/slideLayout21.xml" Id="rId2" /><Relationship Type="http://schemas.openxmlformats.org/officeDocument/2006/relationships/slideLayout" Target="/ppt/slideLayouts/slideLayout169.xml" Id="rId16" /><Relationship Type="http://schemas.openxmlformats.org/officeDocument/2006/relationships/image" Target="/ppt/media/image12.jpeg" Id="rId20" /><Relationship Type="http://schemas.openxmlformats.org/officeDocument/2006/relationships/slideLayout" Target="/ppt/slideLayouts/slideLayout110.xml" Id="rId1" /><Relationship Type="http://schemas.openxmlformats.org/officeDocument/2006/relationships/slideLayout" Target="/ppt/slideLayouts/slideLayout611.xml" Id="rId6" /><Relationship Type="http://schemas.openxmlformats.org/officeDocument/2006/relationships/slideLayout" Target="/ppt/slideLayouts/slideLayout1112.xml" Id="rId11" /><Relationship Type="http://schemas.openxmlformats.org/officeDocument/2006/relationships/slideLayout" Target="/ppt/slideLayouts/slideLayout513.xml" Id="rId5" /><Relationship Type="http://schemas.openxmlformats.org/officeDocument/2006/relationships/slideLayout" Target="/ppt/slideLayouts/slideLayout1514.xml" Id="rId15" /><Relationship Type="http://schemas.openxmlformats.org/officeDocument/2006/relationships/slideLayout" Target="/ppt/slideLayouts/slideLayout1015.xml" Id="rId10" /><Relationship Type="http://schemas.openxmlformats.org/officeDocument/2006/relationships/theme" Target="/ppt/theme/theme11.xml" Id="rId19" /><Relationship Type="http://schemas.openxmlformats.org/officeDocument/2006/relationships/slideLayout" Target="/ppt/slideLayouts/slideLayout416.xml" Id="rId4" /><Relationship Type="http://schemas.openxmlformats.org/officeDocument/2006/relationships/slideLayout" Target="/ppt/slideLayouts/slideLayout917.xml" Id="rId9" /><Relationship Type="http://schemas.openxmlformats.org/officeDocument/2006/relationships/slideLayout" Target="/ppt/slideLayouts/slideLayout1418.xml" Id="rId14" /></Relationships>
</file>

<file path=ppt/slideMasters/slideMaster11.xml><?xml version="1.0" encoding="utf-8"?>
<p:sld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216" y="730251"/>
            <a:ext cx="6571060" cy="5302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Click to modify pattern title style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1952625"/>
            <a:ext cx="6571060" cy="2562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Click to modify the pattern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89829" y="4793879"/>
            <a:ext cx="742949" cy="2285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1" i="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0833" y="4793879"/>
            <a:ext cx="2894846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1" i="0"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21" name="Rectangle 20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21797"/>
            <a:ext cx="628649" cy="57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s-ES" smtClean="0"/>
              <a:t>'NO.'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4941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  <p:sldLayoutId id="2147483749" r:id="rId18"/>
  </p:sldLayoutIdLst>
  <p:txStyles>
    <p:titleStyle>
      <a:lvl1pPr algn="l" defTabSz="342900" rtl="0" eaLnBrk="1" latinLnBrk="0" hangingPunct="1">
        <a:spcBef>
          <a:spcPct val="0"/>
        </a:spcBef>
        <a:buNone/>
        <a:defRPr sz="27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011.xml.rels>&#65279;<?xml version="1.0" encoding="utf-8"?><Relationships xmlns="http://schemas.openxmlformats.org/package/2006/relationships"><Relationship Type="http://schemas.openxmlformats.org/officeDocument/2006/relationships/image" Target="/ppt/media/image915.png" Id="rId2" /><Relationship Type="http://schemas.openxmlformats.org/officeDocument/2006/relationships/slideLayout" Target="/ppt/slideLayouts/slideLayout21.xml" Id="rId1" /></Relationships>
</file>

<file path=ppt/slides/_rels/slide11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Relationship Type="http://schemas.openxmlformats.org/officeDocument/2006/relationships/image" Target="/ppt/media/image127.png" Id="rId6" /><Relationship Type="http://schemas.openxmlformats.org/officeDocument/2006/relationships/image" Target="/ppt/media/image118.png" Id="rId5" /><Relationship Type="http://schemas.openxmlformats.org/officeDocument/2006/relationships/image" Target="/ppt/media/image109.png" Id="rId4" /><Relationship Type="http://schemas.openxmlformats.org/officeDocument/2006/relationships/hyperlink" Target="https://console.bluemix.net/dashboard/apps/" TargetMode="External" Id="rId3" /><Relationship Type="http://schemas.openxmlformats.org/officeDocument/2006/relationships/hyperlink" Target="https://developer.ibm.com/academic/" TargetMode="External" Id="rId2" /></Relationships>
</file>

<file path=ppt/slides/_rels/slide122.xml.rels>&#65279;<?xml version="1.0" encoding="utf-8"?><Relationships xmlns="http://schemas.openxmlformats.org/package/2006/relationships"><Relationship Type="http://schemas.openxmlformats.org/officeDocument/2006/relationships/image" Target="/ppt/media/image132.png" Id="rId3" /><Relationship Type="http://schemas.openxmlformats.org/officeDocument/2006/relationships/slideLayout" Target="/ppt/slideLayouts/slideLayout21.xml" Id="rId1" /><Relationship Type="http://schemas.openxmlformats.org/officeDocument/2006/relationships/image" Target="/ppt/media/image143.png" Id="rId4" /><Relationship Type="http://schemas.openxmlformats.org/officeDocument/2006/relationships/hyperlink" Target="https://myappjorge.mybluemix.net/" TargetMode="External" Id="rId2" /></Relationships>
</file>

<file path=ppt/slides/_rels/slide1317.xml.rels>&#65279;<?xml version="1.0" encoding="utf-8"?><Relationships xmlns="http://schemas.openxmlformats.org/package/2006/relationships"><Relationship Type="http://schemas.openxmlformats.org/officeDocument/2006/relationships/image" Target="/ppt/media/image1620.png" Id="rId3" /><Relationship Type="http://schemas.openxmlformats.org/officeDocument/2006/relationships/image" Target="/ppt/media/image1521.png" Id="rId2" /><Relationship Type="http://schemas.openxmlformats.org/officeDocument/2006/relationships/slideLayout" Target="/ppt/slideLayouts/slideLayout21.xml" Id="rId1" /><Relationship Type="http://schemas.openxmlformats.org/officeDocument/2006/relationships/image" Target="/ppt/media/image1722.png" Id="rId4" /></Relationships>
</file>

<file path=ppt/slides/_rels/slide1413.xml.rels>&#65279;<?xml version="1.0" encoding="utf-8"?><Relationships xmlns="http://schemas.openxmlformats.org/package/2006/relationships"><Relationship Type="http://schemas.openxmlformats.org/officeDocument/2006/relationships/image" Target="/ppt/media/image1916.png" Id="rId3" /><Relationship Type="http://schemas.openxmlformats.org/officeDocument/2006/relationships/image" Target="/ppt/media/image1817.png" Id="rId2" /><Relationship Type="http://schemas.openxmlformats.org/officeDocument/2006/relationships/slideLayout" Target="/ppt/slideLayouts/slideLayout21.xml" Id="rId1" /></Relationships>
</file>

<file path=ppt/slides/_rels/slide159.xml.rels>&#65279;<?xml version="1.0" encoding="utf-8"?><Relationships xmlns="http://schemas.openxmlformats.org/package/2006/relationships"><Relationship Type="http://schemas.openxmlformats.org/officeDocument/2006/relationships/image" Target="/ppt/media/image2013.png" Id="rId2" /><Relationship Type="http://schemas.openxmlformats.org/officeDocument/2006/relationships/slideLayout" Target="/ppt/slideLayouts/slideLayout21.xml" Id="rId1" /></Relationships>
</file>

<file path=ppt/slides/_rels/slide167.xml.rels>&#65279;<?xml version="1.0" encoding="utf-8"?><Relationships xmlns="http://schemas.openxmlformats.org/package/2006/relationships"><Relationship Type="http://schemas.openxmlformats.org/officeDocument/2006/relationships/image" Target="/ppt/media/image2210.png" Id="rId3" /><Relationship Type="http://schemas.openxmlformats.org/officeDocument/2006/relationships/image" Target="/ppt/media/image2111.png" Id="rId2" /><Relationship Type="http://schemas.openxmlformats.org/officeDocument/2006/relationships/slideLayout" Target="/ppt/slideLayouts/slideLayout21.xml" Id="rId1" /></Relationships>
</file>

<file path=ppt/slides/_rels/slide173.xml.rels>&#65279;<?xml version="1.0" encoding="utf-8"?><Relationships xmlns="http://schemas.openxmlformats.org/package/2006/relationships"><Relationship Type="http://schemas.openxmlformats.org/officeDocument/2006/relationships/image" Target="/ppt/media/image234.png" Id="rId2" /><Relationship Type="http://schemas.openxmlformats.org/officeDocument/2006/relationships/slideLayout" Target="/ppt/slideLayouts/slideLayout21.xml" Id="rId1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image" Target="/ppt/media/image212.png" Id="rId3" /><Relationship Type="http://schemas.openxmlformats.org/officeDocument/2006/relationships/notesSlide" Target="/ppt/notesSlides/notesSlide11.xml" Id="rId2" /><Relationship Type="http://schemas.openxmlformats.org/officeDocument/2006/relationships/slideLayout" Target="/ppt/slideLayouts/slideLayout184.xml" Id="rId1" /></Relationships>
</file>

<file path=ppt/slides/_rels/slide1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f42c06017abb4c1d" /><Relationship Type="http://schemas.openxmlformats.org/officeDocument/2006/relationships/hyperlink" Target="https://www.deepl.com/pro?cta=edit-document" TargetMode="External" Id="R4b865585098e48cf" /><Relationship Type="http://schemas.openxmlformats.org/officeDocument/2006/relationships/image" Target="/ppt/media/image23.png" Id="R3dd02ffe41094d03" /></Relationships>
</file>

<file path=ppt/slides/_rels/slide2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Relationship Type="http://schemas.openxmlformats.org/officeDocument/2006/relationships/image" Target="/ppt/media/image35.png" Id="rId5" /><Relationship Type="http://schemas.openxmlformats.org/officeDocument/2006/relationships/hyperlink" Target="https://kafka.apache.org/" TargetMode="External" Id="rId3" /><Relationship Type="http://schemas.openxmlformats.org/officeDocument/2006/relationships/hyperlink" Target="https://www.youtube.com/watch?v=AtYEpvnEpp0" TargetMode="External" Id="rId2" /><Relationship Type="http://schemas.openxmlformats.org/officeDocument/2006/relationships/hyperlink" Target="https://spark.apache.org/" TargetMode="External" Id="rId4" /></Relationships>
</file>

<file path=ppt/slides/_rels/slide3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Relationship Type="http://schemas.openxmlformats.org/officeDocument/2006/relationships/hyperlink" Target="https://gcom.pdodev.aws.gartner.com/en/newsroom" TargetMode="External" Id="rId2" /></Relationships>
</file>

<file path=ppt/slides/_rels/slide4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Relationship Type="http://schemas.openxmlformats.org/officeDocument/2006/relationships/hyperlink" Target="https://github.com/Fiware" TargetMode="External" Id="rId8" /><Relationship Type="http://schemas.openxmlformats.org/officeDocument/2006/relationships/hyperlink" Target="https://makecode.adafruit.com/" TargetMode="External" Id="rId13" /><Relationship Type="http://schemas.openxmlformats.org/officeDocument/2006/relationships/hyperlink" Target="https://azure.microsoft.com/en-us/services/iot-hub/" TargetMode="External" Id="rId3" /><Relationship Type="http://schemas.openxmlformats.org/officeDocument/2006/relationships/hyperlink" Target="https://www.fiware.org/successstories/smartappcity" TargetMode="External" Id="rId7" /><Relationship Type="http://schemas.openxmlformats.org/officeDocument/2006/relationships/hyperlink" Target="https://www.circuito.io/" TargetMode="External" Id="rId12" /><Relationship Type="http://schemas.openxmlformats.org/officeDocument/2006/relationships/hyperlink" Target="https://docs.microsoft.com/en-us/azure/iot-central/" TargetMode="External" Id="rId2" /><Relationship Type="http://schemas.openxmlformats.org/officeDocument/2006/relationships/hyperlink" Target="https://github.com/thingsboard" TargetMode="External" Id="rId6" /><Relationship Type="http://schemas.openxmlformats.org/officeDocument/2006/relationships/hyperlink" Target="https://github.com/OneSignal/" TargetMode="External" Id="rId11" /><Relationship Type="http://schemas.openxmlformats.org/officeDocument/2006/relationships/hyperlink" Target="https://thingsboard.io/" TargetMode="External" Id="rId5" /><Relationship Type="http://schemas.openxmlformats.org/officeDocument/2006/relationships/hyperlink" Target="https://onesignal.com/" TargetMode="External" Id="rId10" /><Relationship Type="http://schemas.openxmlformats.org/officeDocument/2006/relationships/hyperlink" Target="https://console.bluemix.net/catalog/services/internet-of-things-platform" TargetMode="External" Id="rId4" /><Relationship Type="http://schemas.openxmlformats.org/officeDocument/2006/relationships/hyperlink" Target="https://aerogear.org/" TargetMode="External" Id="rId9" /><Relationship Type="http://schemas.openxmlformats.org/officeDocument/2006/relationships/hyperlink" Target="https://www.microsoft.com/en-us/makecode" TargetMode="External" Id="rId14" /></Relationships>
</file>

<file path=ppt/slides/_rels/slide510.xml.rels>&#65279;<?xml version="1.0" encoding="utf-8"?><Relationships xmlns="http://schemas.openxmlformats.org/package/2006/relationships"><Relationship Type="http://schemas.openxmlformats.org/officeDocument/2006/relationships/image" Target="/ppt/media/image414.png" Id="rId2" /><Relationship Type="http://schemas.openxmlformats.org/officeDocument/2006/relationships/slideLayout" Target="/ppt/slideLayouts/slideLayout21.xml" Id="rId1" /></Relationships>
</file>

<file path=ppt/slides/_rels/slide65.xml.rels>&#65279;<?xml version="1.0" encoding="utf-8"?><Relationships xmlns="http://schemas.openxmlformats.org/package/2006/relationships"><Relationship Type="http://schemas.openxmlformats.org/officeDocument/2006/relationships/image" Target="/ppt/media/image56.png" Id="rId3" /><Relationship Type="http://schemas.openxmlformats.org/officeDocument/2006/relationships/slideLayout" Target="/ppt/slideLayouts/slideLayout21.xml" Id="rId1" /><Relationship Type="http://schemas.openxmlformats.org/officeDocument/2006/relationships/hyperlink" Target="https://www.microsoftazuresponsorships.com/" TargetMode="External" Id="rId2" /></Relationships>
</file>

<file path=ppt/slides/_rels/slide71.xml.rels>&#65279;<?xml version="1.0" encoding="utf-8"?><Relationships xmlns="http://schemas.openxmlformats.org/package/2006/relationships"><Relationship Type="http://schemas.openxmlformats.org/officeDocument/2006/relationships/image" Target="/ppt/media/image6.png" Id="rId2" /><Relationship Type="http://schemas.openxmlformats.org/officeDocument/2006/relationships/slideLayout" Target="/ppt/slideLayouts/slideLayout21.xml" Id="rId1" /></Relationships>
</file>

<file path=ppt/slides/_rels/slide81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Relationship Type="http://schemas.openxmlformats.org/officeDocument/2006/relationships/hyperlink" Target="https://www.ibm.com/cloud/learn/iaas-paas-saas)%5bhttps:/www.ibm.com/cloud/learn/iaas-paas-saas" TargetMode="External" Id="rId2" /></Relationships>
</file>

<file path=ppt/slides/_rels/slide914.xml.rels>&#65279;<?xml version="1.0" encoding="utf-8"?><Relationships xmlns="http://schemas.openxmlformats.org/package/2006/relationships"><Relationship Type="http://schemas.openxmlformats.org/officeDocument/2006/relationships/image" Target="/ppt/media/image818.png" Id="rId3" /><Relationship Type="http://schemas.openxmlformats.org/officeDocument/2006/relationships/image" Target="/ppt/media/image719.png" Id="rId2" /><Relationship Type="http://schemas.openxmlformats.org/officeDocument/2006/relationships/slideLayout" Target="/ppt/slideLayouts/slideLayout21.xml" Id="rId1" /></Relationships>
</file>

<file path=ppt/slides/slide1011.xml><?xml version="1.0" encoding="utf-8"?>
<p:sld xmlns:a16="http://schemas.microsoft.com/office/drawing/2014/main" xmlns:adec="http://schemas.microsoft.com/office/drawing/2017/decorative" xmlns:p16="http://schemas.microsoft.com/office/powerpoint/2015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712E451E-151A-4910-BF41-6A040B659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C296EFE4-A70C-4388-9A15-3F657B661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187" y="355308"/>
            <a:ext cx="8420318" cy="4427122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6215" y="285750"/>
            <a:ext cx="6571060" cy="6740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defTabSz="457200"/>
            <a:r>
              <a:rPr lang="en-US" sz="3200" dirty="0" err="1">
                <a:solidFill>
                  <a:schemeClr val="tx2"/>
                </a:solidFill>
              </a:rPr>
              <a:t>Introduction </a:t>
            </a:r>
            <a:r>
              <a:rPr lang="en-US" sz="3200" dirty="0">
                <a:solidFill>
                  <a:schemeClr val="tx2"/>
                </a:solidFill>
              </a:rPr>
              <a:t>PaaS and IaaS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25EBAFC-9388-432A-BCFD-EEA2F410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object 3"/>
          <p:cNvSpPr txBox="1"/>
          <p:nvPr/>
        </p:nvSpPr>
        <p:spPr>
          <a:xfrm>
            <a:off x="533400" y="1047750"/>
            <a:ext cx="8001000" cy="37346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54330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n-US" sz="1200" b="1" dirty="0" err="1"/>
              <a:t>Example </a:t>
            </a:r>
            <a:r>
              <a:rPr lang="en-US" sz="1200" b="1" dirty="0"/>
              <a:t>of PaaS with Azure </a:t>
            </a:r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n-US" sz="1200" dirty="0"/>
              <a:t>If you </a:t>
            </a:r>
            <a:r>
              <a:rPr lang="en-US" sz="1200" dirty="0" err="1"/>
              <a:t>see </a:t>
            </a:r>
            <a:r>
              <a:rPr lang="en-US" sz="1200" dirty="0" err="1"/>
              <a:t>this </a:t>
            </a:r>
            <a:r>
              <a:rPr lang="en-US" sz="1200" dirty="0" err="1"/>
              <a:t>problem</a:t>
            </a:r>
            <a:r>
              <a:rPr lang="en-US" sz="1200" dirty="0"/>
              <a:t>, which </a:t>
            </a:r>
            <a:r>
              <a:rPr lang="en-US" sz="1200" dirty="0" err="1"/>
              <a:t>requires </a:t>
            </a:r>
            <a:r>
              <a:rPr lang="en-US" sz="1200" dirty="0" err="1"/>
              <a:t>contacting</a:t>
            </a:r>
            <a:r>
              <a:rPr lang="en-US" sz="1200" dirty="0"/>
              <a:t>, </a:t>
            </a:r>
            <a:r>
              <a:rPr lang="en-US" sz="1200" dirty="0" err="1"/>
              <a:t>ignore it </a:t>
            </a:r>
            <a:r>
              <a:rPr lang="en-US" sz="1200" dirty="0"/>
              <a:t>and </a:t>
            </a:r>
            <a:r>
              <a:rPr lang="en-US" sz="1200" dirty="0" err="1"/>
              <a:t>try </a:t>
            </a:r>
            <a:r>
              <a:rPr lang="en-US" sz="1200" dirty="0" err="1"/>
              <a:t>again </a:t>
            </a:r>
            <a:r>
              <a:rPr lang="en-US" sz="1200" dirty="0" err="1"/>
              <a:t>later</a:t>
            </a:r>
            <a:r>
              <a:rPr lang="en-US" sz="1200" dirty="0"/>
              <a:t>.</a:t>
            </a:r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endParaRPr lang="en-US" sz="1200" dirty="0"/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endParaRPr lang="en-US" sz="1200" dirty="0"/>
          </a:p>
          <a:p>
            <a:pPr marL="354330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endParaRPr lang="en-US" sz="1200" dirty="0"/>
          </a:p>
          <a:p>
            <a:pPr marL="494665" lv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tabLst>
                <a:tab pos="811530" algn="l"/>
                <a:tab pos="4369435" algn="l"/>
              </a:tabLst>
            </a:pPr>
            <a:endParaRPr lang="en-US" dirty="0"/>
          </a:p>
        </p:txBody>
      </p:sp>
      <p:pic>
        <p:nvPicPr>
          <p:cNvPr id="6" name="Imagen 5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BBA3F9D7-0489-2449-9A90-5A6F9EA6B8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33550"/>
            <a:ext cx="6294275" cy="253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665737"/>
      </p:ext>
    </p:extLst>
  </p:cSld>
  <p:clrMapOvr>
    <a:masterClrMapping/>
  </p:clrMapOvr>
</p:sld>
</file>

<file path=ppt/slides/slide116.xml><?xml version="1.0" encoding="utf-8"?>
<p:sld xmlns:a16="http://schemas.microsoft.com/office/drawing/2014/main" xmlns:adec="http://schemas.microsoft.com/office/drawing/2017/decorative" xmlns:p16="http://schemas.microsoft.com/office/powerpoint/2015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712E451E-151A-4910-BF41-6A040B659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C296EFE4-A70C-4388-9A15-3F657B661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187" y="355308"/>
            <a:ext cx="8420318" cy="4427122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6215" y="285750"/>
            <a:ext cx="6571060" cy="6740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defTabSz="457200"/>
            <a:r>
              <a:rPr lang="en-US" sz="3200" dirty="0" err="1">
                <a:solidFill>
                  <a:schemeClr val="tx2"/>
                </a:solidFill>
              </a:rPr>
              <a:t>Introduction </a:t>
            </a:r>
            <a:r>
              <a:rPr lang="en-US" sz="3200" dirty="0">
                <a:solidFill>
                  <a:schemeClr val="tx2"/>
                </a:solidFill>
              </a:rPr>
              <a:t>PaaS and IaaS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25EBAFC-9388-432A-BCFD-EEA2F410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object 3"/>
          <p:cNvSpPr txBox="1"/>
          <p:nvPr/>
        </p:nvSpPr>
        <p:spPr>
          <a:xfrm>
            <a:off x="533400" y="1047750"/>
            <a:ext cx="8001000" cy="37346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54330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n-US" sz="1200" b="1" dirty="0"/>
              <a:t>PaaS with IBM Cloud </a:t>
            </a:r>
            <a:r>
              <a:rPr lang="en-US" sz="1200" b="1" dirty="0" err="1"/>
              <a:t>example </a:t>
            </a:r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n-US" sz="1050" dirty="0" err="1"/>
              <a:t>Register </a:t>
            </a:r>
            <a:r>
              <a:rPr lang="en-US" sz="1050" dirty="0" err="1"/>
              <a:t>at </a:t>
            </a:r>
            <a:r>
              <a:rPr lang="en-US" sz="1050" dirty="0"/>
              <a:t>https://developer.ibm.com/academic/ </a:t>
            </a:r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n-US" sz="1050" dirty="0" err="1"/>
              <a:t>Enter </a:t>
            </a:r>
            <a:r>
              <a:rPr lang="en-US" sz="1050" dirty="0" err="1"/>
              <a:t>the </a:t>
            </a:r>
            <a:r>
              <a:rPr lang="en-US" sz="1050" dirty="0" err="1"/>
              <a:t>application </a:t>
            </a:r>
            <a:r>
              <a:rPr lang="en-US" sz="1050" dirty="0"/>
              <a:t>panel </a:t>
            </a:r>
            <a:r>
              <a:rPr lang="en-US" sz="1050" dirty="0">
                <a:hlinkClick r:id="rId3"/>
              </a:rPr>
              <a:t>https://console.bluemix.net/dashboard/apps/ </a:t>
            </a:r>
            <a:r>
              <a:rPr lang="en-US" sz="1050" dirty="0"/>
              <a:t>and </a:t>
            </a:r>
            <a:r>
              <a:rPr lang="en-US" sz="1050" dirty="0" err="1"/>
              <a:t>select </a:t>
            </a:r>
            <a:r>
              <a:rPr lang="en-US" sz="1050" dirty="0"/>
              <a:t>"Create Resource". </a:t>
            </a:r>
            <a:r>
              <a:rPr lang="en-US" sz="1050" dirty="0" err="1"/>
              <a:t>Choose </a:t>
            </a:r>
            <a:r>
              <a:rPr lang="en-US" sz="1050" dirty="0"/>
              <a:t>Compute and Php</a:t>
            </a:r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endParaRPr lang="en-US" sz="1200" dirty="0"/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endParaRPr lang="en-US" sz="1200" dirty="0"/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endParaRPr lang="en-US" sz="1200" dirty="0"/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n-US" sz="1200" dirty="0"/>
              <a:t>Choose </a:t>
            </a:r>
            <a:r>
              <a:rPr lang="en-US" sz="1200" dirty="0"/>
              <a:t>app </a:t>
            </a:r>
            <a:r>
              <a:rPr lang="en-US" sz="1200" dirty="0" err="1"/>
              <a:t>name </a:t>
            </a:r>
            <a:r>
              <a:rPr lang="en-US" sz="1200" dirty="0"/>
              <a:t>and </a:t>
            </a:r>
            <a:r>
              <a:rPr lang="en-US" sz="1200" dirty="0" err="1"/>
              <a:t>pricing </a:t>
            </a:r>
            <a:r>
              <a:rPr lang="en-US" sz="1200" dirty="0"/>
              <a:t>plan </a:t>
            </a:r>
            <a:endParaRPr lang="en-US" sz="1200" dirty="0"/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endParaRPr lang="en-US" sz="1200" dirty="0"/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endParaRPr lang="en-US" sz="1200" dirty="0"/>
          </a:p>
          <a:p>
            <a:pPr marL="354330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endParaRPr lang="en-US" sz="1200" dirty="0"/>
          </a:p>
          <a:p>
            <a:pPr marL="494665" lv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tabLst>
                <a:tab pos="811530" algn="l"/>
                <a:tab pos="4369435" algn="l"/>
              </a:tabLst>
            </a:pPr>
            <a:endParaRPr lang="en-US" dirty="0"/>
          </a:p>
        </p:txBody>
      </p:sp>
      <p:pic>
        <p:nvPicPr>
          <p:cNvPr id="5" name="Imagen 4" descr="Interfaz de usuario gráfica, Texto, Aplicación, Sitio web&#10;&#10;Descripción generada automáticamente">
            <a:extLst>
              <a:ext uri="{FF2B5EF4-FFF2-40B4-BE49-F238E27FC236}">
                <a16:creationId xmlns:a16="http://schemas.microsoft.com/office/drawing/2014/main" id="{4B6E201F-6F79-054E-AA3B-F99C6EC434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826" y="2190750"/>
            <a:ext cx="3501574" cy="1091095"/>
          </a:xfrm>
          <a:prstGeom prst="rect">
            <a:avLst/>
          </a:prstGeom>
        </p:spPr>
      </p:pic>
      <p:pic>
        <p:nvPicPr>
          <p:cNvPr id="8" name="Imagen 7" descr="Interfaz de usuario gráfica, Aplicación, Teams&#10;&#10;Descripción generada automáticamente">
            <a:extLst>
              <a:ext uri="{FF2B5EF4-FFF2-40B4-BE49-F238E27FC236}">
                <a16:creationId xmlns:a16="http://schemas.microsoft.com/office/drawing/2014/main" id="{339576A5-70A0-F74A-A0F1-53A4778F83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466" y="3562350"/>
            <a:ext cx="3366734" cy="1270588"/>
          </a:xfrm>
          <a:prstGeom prst="rect">
            <a:avLst/>
          </a:prstGeom>
        </p:spPr>
      </p:pic>
      <p:pic>
        <p:nvPicPr>
          <p:cNvPr id="10" name="Imagen 9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20FC9967-DE0D-C94E-83A1-CD06229BA50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989" y="2581699"/>
            <a:ext cx="2943824" cy="256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379062"/>
      </p:ext>
    </p:extLst>
  </p:cSld>
  <p:clrMapOvr>
    <a:masterClrMapping/>
  </p:clrMapOvr>
</p:sld>
</file>

<file path=ppt/slides/slide122.xml><?xml version="1.0" encoding="utf-8"?>
<p:sld xmlns:a16="http://schemas.microsoft.com/office/drawing/2014/main" xmlns:adec="http://schemas.microsoft.com/office/drawing/2017/decorative" xmlns:p16="http://schemas.microsoft.com/office/powerpoint/2015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712E451E-151A-4910-BF41-6A040B659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C296EFE4-A70C-4388-9A15-3F657B661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187" y="355308"/>
            <a:ext cx="8420318" cy="4427122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6215" y="285750"/>
            <a:ext cx="6571060" cy="6740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defTabSz="457200"/>
            <a:r>
              <a:rPr lang="en-US" sz="3200" dirty="0" err="1">
                <a:solidFill>
                  <a:schemeClr val="tx2"/>
                </a:solidFill>
              </a:rPr>
              <a:t>Introduction </a:t>
            </a:r>
            <a:r>
              <a:rPr lang="en-US" sz="3200" dirty="0">
                <a:solidFill>
                  <a:schemeClr val="tx2"/>
                </a:solidFill>
              </a:rPr>
              <a:t>PaaS and IaaS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25EBAFC-9388-432A-BCFD-EEA2F410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object 3"/>
          <p:cNvSpPr txBox="1"/>
          <p:nvPr/>
        </p:nvSpPr>
        <p:spPr>
          <a:xfrm>
            <a:off x="533400" y="1047750"/>
            <a:ext cx="8001000" cy="37346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54330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n-US" sz="1200" b="1" dirty="0"/>
              <a:t>PaaS with IBM Cloud </a:t>
            </a:r>
            <a:r>
              <a:rPr lang="en-US" sz="1200" b="1" dirty="0" err="1"/>
              <a:t>example </a:t>
            </a:r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n-US" sz="1000" dirty="0"/>
              <a:t>If </a:t>
            </a:r>
            <a:r>
              <a:rPr lang="en-US" sz="1000" dirty="0"/>
              <a:t>the </a:t>
            </a:r>
            <a:r>
              <a:rPr lang="en-US" sz="1000" dirty="0"/>
              <a:t>host </a:t>
            </a:r>
            <a:r>
              <a:rPr lang="en-US" sz="1000" dirty="0" err="1"/>
              <a:t>name </a:t>
            </a:r>
            <a:r>
              <a:rPr lang="en-US" sz="1000" dirty="0"/>
              <a:t>is </a:t>
            </a:r>
            <a:r>
              <a:rPr lang="en-US" sz="1000" dirty="0" err="1"/>
              <a:t>chosen </a:t>
            </a:r>
            <a:r>
              <a:rPr lang="en-US" sz="1000" dirty="0"/>
              <a:t>(</a:t>
            </a:r>
            <a:r>
              <a:rPr lang="en-US" sz="1000" dirty="0" err="1"/>
              <a:t>it </a:t>
            </a:r>
            <a:r>
              <a:rPr lang="en-US" sz="1000" dirty="0"/>
              <a:t>must be </a:t>
            </a:r>
            <a:r>
              <a:rPr lang="en-US" sz="1000" dirty="0" err="1"/>
              <a:t>unique</a:t>
            </a:r>
            <a:r>
              <a:rPr lang="en-US" sz="1000" dirty="0"/>
              <a:t>), </a:t>
            </a:r>
            <a:r>
              <a:rPr lang="en-US" sz="1000" dirty="0" err="1"/>
              <a:t>then </a:t>
            </a:r>
            <a:r>
              <a:rPr lang="en-US" sz="1000" dirty="0" err="1"/>
              <a:t>this </a:t>
            </a:r>
            <a:r>
              <a:rPr lang="en-US" sz="1000" dirty="0" err="1"/>
              <a:t>message </a:t>
            </a:r>
            <a:r>
              <a:rPr lang="en-US" sz="1000" dirty="0" err="1"/>
              <a:t>will appear </a:t>
            </a:r>
            <a:r>
              <a:rPr lang="en-US" sz="1000" dirty="0"/>
              <a:t>and must be </a:t>
            </a:r>
            <a:r>
              <a:rPr lang="en-US" sz="1000" dirty="0" err="1"/>
              <a:t>changed.</a:t>
            </a:r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endParaRPr lang="en-US" sz="1000" dirty="0"/>
          </a:p>
          <a:p>
            <a:pPr marL="494665" lv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tabLst>
                <a:tab pos="811530" algn="l"/>
                <a:tab pos="4369435" algn="l"/>
              </a:tabLst>
            </a:pPr>
            <a:endParaRPr lang="en-US" sz="1200" dirty="0"/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n-US" sz="1000" dirty="0"/>
              <a:t>IBM </a:t>
            </a:r>
            <a:r>
              <a:rPr lang="en-US" sz="1000" dirty="0" err="1"/>
              <a:t>asks for </a:t>
            </a:r>
            <a:r>
              <a:rPr lang="en-US" sz="1000" dirty="0"/>
              <a:t>the </a:t>
            </a:r>
            <a:r>
              <a:rPr lang="en-US" sz="1000" dirty="0"/>
              <a:t>IBM </a:t>
            </a:r>
            <a:r>
              <a:rPr lang="en-US" sz="1000" dirty="0" err="1"/>
              <a:t>Cloud </a:t>
            </a:r>
            <a:r>
              <a:rPr lang="en-US" sz="1000" dirty="0" err="1"/>
              <a:t>command </a:t>
            </a:r>
            <a:r>
              <a:rPr lang="en-US" sz="1000" dirty="0"/>
              <a:t>line </a:t>
            </a:r>
            <a:r>
              <a:rPr lang="en-US" sz="1000" dirty="0"/>
              <a:t>interface </a:t>
            </a:r>
            <a:r>
              <a:rPr lang="en-US" sz="1000" dirty="0"/>
              <a:t>to be </a:t>
            </a:r>
            <a:r>
              <a:rPr lang="en-US" sz="1000" dirty="0" err="1"/>
              <a:t>installed </a:t>
            </a:r>
            <a:r>
              <a:rPr lang="en-US" sz="1000" dirty="0"/>
              <a:t>and </a:t>
            </a:r>
            <a:r>
              <a:rPr lang="en-US" sz="1000" dirty="0" err="1"/>
              <a:t>instructs </a:t>
            </a:r>
            <a:r>
              <a:rPr lang="en-US" sz="1000" dirty="0" err="1"/>
              <a:t>if you </a:t>
            </a:r>
            <a:r>
              <a:rPr lang="en-US" sz="1000" dirty="0" err="1"/>
              <a:t>want to </a:t>
            </a:r>
            <a:r>
              <a:rPr lang="en-US" sz="1000" dirty="0" err="1"/>
              <a:t>update </a:t>
            </a:r>
            <a:r>
              <a:rPr lang="en-US" sz="1000" dirty="0"/>
              <a:t>the </a:t>
            </a:r>
            <a:r>
              <a:rPr lang="en-US" sz="1000" dirty="0" err="1"/>
              <a:t>code</a:t>
            </a:r>
            <a:r>
              <a:rPr lang="en-US" sz="1000" dirty="0"/>
              <a:t>.</a:t>
            </a:r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endParaRPr lang="en-US" sz="1000" dirty="0"/>
          </a:p>
          <a:p>
            <a:pPr marL="494665" lv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tabLst>
                <a:tab pos="811530" algn="l"/>
                <a:tab pos="4369435" algn="l"/>
              </a:tabLst>
            </a:pPr>
            <a:r>
              <a:rPr lang="en-US" sz="1000" dirty="0"/>
              <a:t>If not, access the </a:t>
            </a:r>
            <a:r>
              <a:rPr lang="en-US" sz="1000" dirty="0" err="1"/>
              <a:t>url </a:t>
            </a:r>
            <a:r>
              <a:rPr lang="en-US" sz="1000" dirty="0"/>
              <a:t>of the app: </a:t>
            </a:r>
          </a:p>
          <a:p>
            <a:pPr marL="494665" lv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tabLst>
                <a:tab pos="811530" algn="l"/>
                <a:tab pos="4369435" algn="l"/>
              </a:tabLst>
            </a:pPr>
          </a:p>
          <a:p>
            <a:pPr marL="494665" lv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tabLst>
                <a:tab pos="811530" algn="l"/>
                <a:tab pos="4369435" algn="l"/>
              </a:tabLst>
            </a:pPr>
            <a:endParaRPr lang="en-US" sz="1200" dirty="0"/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endParaRPr lang="en-US" sz="1200" dirty="0"/>
          </a:p>
          <a:p>
            <a:pPr marL="354330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endParaRPr lang="en-US" sz="1200" dirty="0"/>
          </a:p>
          <a:p>
            <a:pPr marL="494665" lv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tabLst>
                <a:tab pos="811530" algn="l"/>
                <a:tab pos="4369435" algn="l"/>
              </a:tabLst>
            </a:pPr>
            <a:endParaRPr lang="en-US" dirty="0"/>
          </a:p>
        </p:txBody>
      </p:sp>
      <p:pic>
        <p:nvPicPr>
          <p:cNvPr id="12" name="Imagen 11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E94013E6-F58D-B842-AEE9-49A356A09D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657351"/>
            <a:ext cx="2209800" cy="765356"/>
          </a:xfrm>
          <a:prstGeom prst="rect">
            <a:avLst/>
          </a:prstGeom>
        </p:spPr>
      </p:pic>
      <p:pic>
        <p:nvPicPr>
          <p:cNvPr id="14" name="Imagen 13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4CB4DEA1-F08B-C243-89C4-391B5B07C4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568869"/>
            <a:ext cx="3185062" cy="256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630675"/>
      </p:ext>
    </p:extLst>
  </p:cSld>
  <p:clrMapOvr>
    <a:masterClrMapping/>
  </p:clrMapOvr>
</p:sld>
</file>

<file path=ppt/slides/slide1317.xml><?xml version="1.0" encoding="utf-8"?>
<p:sld xmlns:a16="http://schemas.microsoft.com/office/drawing/2014/main" xmlns:adec="http://schemas.microsoft.com/office/drawing/2017/decorative" xmlns:p16="http://schemas.microsoft.com/office/powerpoint/2015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712E451E-151A-4910-BF41-6A040B659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C296EFE4-A70C-4388-9A15-3F657B661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187" y="355308"/>
            <a:ext cx="8420318" cy="4427122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6215" y="285750"/>
            <a:ext cx="6571060" cy="6740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defTabSz="457200"/>
            <a:r>
              <a:rPr lang="en-US" sz="3200" dirty="0" err="1">
                <a:solidFill>
                  <a:schemeClr val="tx2"/>
                </a:solidFill>
              </a:rPr>
              <a:t>Introduction </a:t>
            </a:r>
            <a:r>
              <a:rPr lang="en-US" sz="3200" dirty="0">
                <a:solidFill>
                  <a:schemeClr val="tx2"/>
                </a:solidFill>
              </a:rPr>
              <a:t>PaaS and IaaS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25EBAFC-9388-432A-BCFD-EEA2F410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object 3"/>
          <p:cNvSpPr txBox="1"/>
          <p:nvPr/>
        </p:nvSpPr>
        <p:spPr>
          <a:xfrm>
            <a:off x="533400" y="1047750"/>
            <a:ext cx="8001000" cy="37346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54330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n-US" sz="1200" b="1" dirty="0"/>
              <a:t>APP development </a:t>
            </a:r>
            <a:r>
              <a:rPr lang="en-US" sz="1200" b="1" dirty="0" err="1"/>
              <a:t>with </a:t>
            </a:r>
            <a:r>
              <a:rPr lang="en-US" sz="1200" b="1" dirty="0"/>
              <a:t>IBM Cloud </a:t>
            </a:r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n-US" sz="1000" dirty="0"/>
              <a:t>Once the </a:t>
            </a:r>
            <a:r>
              <a:rPr lang="en-US" sz="1000" dirty="0" err="1"/>
              <a:t>application </a:t>
            </a:r>
            <a:r>
              <a:rPr lang="en-US" sz="1000" dirty="0"/>
              <a:t>is </a:t>
            </a:r>
            <a:r>
              <a:rPr lang="en-US" sz="1000" dirty="0" err="1"/>
              <a:t>deployed </a:t>
            </a:r>
            <a:r>
              <a:rPr lang="en-US" sz="1000" dirty="0"/>
              <a:t>and </a:t>
            </a:r>
            <a:r>
              <a:rPr lang="en-US" sz="1000" dirty="0"/>
              <a:t>a </a:t>
            </a:r>
            <a:r>
              <a:rPr lang="en-US" sz="1000" dirty="0" err="1"/>
              <a:t>name </a:t>
            </a:r>
            <a:r>
              <a:rPr lang="en-US" sz="1000" dirty="0"/>
              <a:t>is </a:t>
            </a:r>
            <a:r>
              <a:rPr lang="en-US" sz="1000" dirty="0" err="1"/>
              <a:t>assigned </a:t>
            </a:r>
            <a:r>
              <a:rPr lang="en-US" sz="1000" dirty="0"/>
              <a:t>to it</a:t>
            </a:r>
            <a:r>
              <a:rPr lang="en-US" sz="1000" dirty="0"/>
              <a:t>, it is </a:t>
            </a:r>
            <a:r>
              <a:rPr lang="en-US" sz="1000" dirty="0" err="1"/>
              <a:t>necessary to </a:t>
            </a:r>
            <a:r>
              <a:rPr lang="en-US" sz="1000" dirty="0" err="1"/>
              <a:t>upload </a:t>
            </a:r>
            <a:r>
              <a:rPr lang="en-US" sz="1000" dirty="0"/>
              <a:t>the </a:t>
            </a:r>
            <a:r>
              <a:rPr lang="en-US" sz="1000" dirty="0" err="1"/>
              <a:t>changes</a:t>
            </a:r>
            <a:r>
              <a:rPr lang="en-US" sz="1000" dirty="0"/>
              <a:t>. 2 </a:t>
            </a:r>
            <a:r>
              <a:rPr lang="en-US" sz="1000" dirty="0" err="1"/>
              <a:t>options</a:t>
            </a:r>
            <a:r>
              <a:rPr lang="en-US" sz="1000" dirty="0"/>
              <a:t>:</a:t>
            </a:r>
          </a:p>
          <a:p>
            <a:pPr marL="1268730" lvl="2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n-US" sz="1000" dirty="0"/>
              <a:t>Using the </a:t>
            </a:r>
            <a:r>
              <a:rPr lang="en-US" sz="1000" b="1" dirty="0"/>
              <a:t>IBM </a:t>
            </a:r>
            <a:r>
              <a:rPr lang="en-US" sz="1000" b="1" dirty="0"/>
              <a:t>Cloud </a:t>
            </a:r>
            <a:r>
              <a:rPr lang="en-US" sz="1000" dirty="0"/>
              <a:t>CLI </a:t>
            </a:r>
            <a:r>
              <a:rPr lang="en-US" sz="1000" dirty="0"/>
              <a:t>(</a:t>
            </a:r>
            <a:r>
              <a:rPr lang="en-US" sz="1000" dirty="0" err="1"/>
              <a:t>you need to </a:t>
            </a:r>
            <a:r>
              <a:rPr lang="en-US" sz="1000" dirty="0" err="1"/>
              <a:t>install it </a:t>
            </a:r>
            <a:r>
              <a:rPr lang="en-US" sz="1000" dirty="0" err="1"/>
              <a:t>on </a:t>
            </a:r>
            <a:r>
              <a:rPr lang="en-US" sz="1000" dirty="0" err="1"/>
              <a:t>your </a:t>
            </a:r>
            <a:r>
              <a:rPr lang="en-US" sz="1000" dirty="0" err="1"/>
              <a:t>computer</a:t>
            </a:r>
            <a:r>
              <a:rPr lang="en-US" sz="1000" dirty="0"/>
              <a:t>)</a:t>
            </a:r>
          </a:p>
          <a:p>
            <a:pPr marL="1268730" lvl="2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n-US" sz="1000" dirty="0"/>
              <a:t>Using a </a:t>
            </a:r>
            <a:r>
              <a:rPr lang="en-US" sz="1000" b="1" dirty="0"/>
              <a:t>tool </a:t>
            </a:r>
            <a:r>
              <a:rPr lang="en-US" sz="1000" b="1" dirty="0"/>
              <a:t>chain </a:t>
            </a:r>
            <a:r>
              <a:rPr lang="en-US" sz="1000" dirty="0"/>
              <a:t>and </a:t>
            </a:r>
            <a:r>
              <a:rPr lang="en-US" sz="1000" dirty="0" err="1"/>
              <a:t>connecting </a:t>
            </a:r>
            <a:r>
              <a:rPr lang="en-US" sz="1000" dirty="0"/>
              <a:t>the </a:t>
            </a:r>
            <a:r>
              <a:rPr lang="en-US" sz="1000" dirty="0" err="1"/>
              <a:t>application </a:t>
            </a:r>
            <a:r>
              <a:rPr lang="en-US" sz="1000" dirty="0"/>
              <a:t>to a git repo</a:t>
            </a:r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n-US" sz="1000" dirty="0" err="1"/>
              <a:t>In </a:t>
            </a:r>
            <a:r>
              <a:rPr lang="en-US" sz="1000" dirty="0"/>
              <a:t>the </a:t>
            </a:r>
            <a:r>
              <a:rPr lang="en-US" sz="1000" dirty="0" err="1"/>
              <a:t>example </a:t>
            </a:r>
            <a:r>
              <a:rPr lang="en-US" sz="1000" dirty="0"/>
              <a:t>above, </a:t>
            </a:r>
            <a:r>
              <a:rPr lang="en-US" sz="1000" dirty="0" err="1"/>
              <a:t>click on </a:t>
            </a:r>
            <a:r>
              <a:rPr lang="en-US" sz="1000" dirty="0"/>
              <a:t>"continuous delivery" and </a:t>
            </a:r>
            <a:r>
              <a:rPr lang="en-US" sz="1000" dirty="0" err="1"/>
              <a:t>then </a:t>
            </a:r>
            <a:r>
              <a:rPr lang="en-US" sz="1000" dirty="0" err="1"/>
              <a:t>on </a:t>
            </a:r>
            <a:r>
              <a:rPr lang="en-US" sz="1000" dirty="0"/>
              <a:t>"creating a toolchain from an app". The tutorial indicates </a:t>
            </a:r>
            <a:r>
              <a:rPr lang="en-US" sz="1000" dirty="0" err="1"/>
              <a:t>how to </a:t>
            </a:r>
            <a:r>
              <a:rPr lang="en-US" sz="1000" dirty="0" err="1"/>
              <a:t>create </a:t>
            </a:r>
            <a:r>
              <a:rPr lang="en-US" sz="1000" dirty="0"/>
              <a:t>a toolchain, </a:t>
            </a:r>
            <a:r>
              <a:rPr lang="en-US" sz="1000" dirty="0" err="1"/>
              <a:t>how to </a:t>
            </a:r>
            <a:r>
              <a:rPr lang="en-US" sz="1000" dirty="0" err="1"/>
              <a:t>assign </a:t>
            </a:r>
            <a:r>
              <a:rPr lang="en-US" sz="1000" dirty="0"/>
              <a:t>the </a:t>
            </a:r>
            <a:r>
              <a:rPr lang="en-US" sz="1000" dirty="0" err="1"/>
              <a:t>toolchain </a:t>
            </a:r>
            <a:r>
              <a:rPr lang="en-US" sz="1000" dirty="0"/>
              <a:t>to an </a:t>
            </a:r>
            <a:r>
              <a:rPr lang="en-US" sz="1000" dirty="0" err="1"/>
              <a:t>app</a:t>
            </a:r>
            <a:r>
              <a:rPr lang="en-US" sz="1000" dirty="0"/>
              <a:t>. This is a </a:t>
            </a:r>
            <a:r>
              <a:rPr lang="en-US" sz="1000" dirty="0" err="1"/>
              <a:t>summary</a:t>
            </a:r>
            <a:r>
              <a:rPr lang="en-US" sz="1000" dirty="0"/>
              <a:t>:</a:t>
            </a:r>
          </a:p>
          <a:p>
            <a:pPr marL="1268730" lvl="2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n-US" sz="1000" dirty="0"/>
              <a:t>With the </a:t>
            </a:r>
            <a:r>
              <a:rPr lang="en-US" sz="1000" dirty="0" err="1"/>
              <a:t>application</a:t>
            </a:r>
            <a:r>
              <a:rPr lang="en-US" sz="1000" dirty="0" err="1"/>
              <a:t>, </a:t>
            </a:r>
            <a:r>
              <a:rPr lang="en-US" sz="1000" dirty="0" err="1"/>
              <a:t>click </a:t>
            </a:r>
            <a:r>
              <a:rPr lang="en-US" sz="1000" dirty="0" err="1"/>
              <a:t>on </a:t>
            </a:r>
            <a:r>
              <a:rPr lang="en-US" sz="1000" dirty="0" err="1"/>
              <a:t>summary </a:t>
            </a:r>
            <a:r>
              <a:rPr lang="en-US" sz="1000" dirty="0"/>
              <a:t>and </a:t>
            </a:r>
            <a:r>
              <a:rPr lang="en-US" sz="1000" dirty="0" err="1"/>
              <a:t>then </a:t>
            </a:r>
            <a:r>
              <a:rPr lang="en-US" sz="1000" dirty="0"/>
              <a:t>"enable" </a:t>
            </a:r>
            <a:r>
              <a:rPr lang="en-US" sz="1000" dirty="0"/>
              <a:t>continuous </a:t>
            </a:r>
            <a:r>
              <a:rPr lang="en-US" sz="1000" dirty="0" err="1"/>
              <a:t>delivery </a:t>
            </a:r>
            <a:r>
              <a:rPr lang="en-US" sz="1000" dirty="0"/>
              <a:t>(</a:t>
            </a:r>
            <a:r>
              <a:rPr lang="en-US" sz="1000" dirty="0" err="1"/>
              <a:t>bottom </a:t>
            </a:r>
            <a:r>
              <a:rPr lang="en-US" sz="1000" dirty="0" err="1"/>
              <a:t>right</a:t>
            </a:r>
            <a:r>
              <a:rPr lang="en-US" sz="1000" dirty="0"/>
              <a:t>). </a:t>
            </a:r>
          </a:p>
          <a:p>
            <a:pPr marL="951865" lvl="2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tabLst>
                <a:tab pos="811530" algn="l"/>
                <a:tab pos="4369435" algn="l"/>
              </a:tabLst>
            </a:pPr>
            <a:r>
              <a:rPr lang="en-US" sz="1000" dirty="0" err="1"/>
              <a:t>                       </a:t>
            </a:r>
            <a:r>
              <a:rPr lang="en-US" sz="1000" dirty="0" err="1"/>
              <a:t>Then </a:t>
            </a:r>
            <a:r>
              <a:rPr lang="en-US" sz="1000" dirty="0"/>
              <a:t>click </a:t>
            </a:r>
            <a:r>
              <a:rPr lang="en-US" sz="1000" dirty="0" err="1"/>
              <a:t>Create </a:t>
            </a:r>
            <a:r>
              <a:rPr lang="en-US" sz="1000" dirty="0"/>
              <a:t>one.</a:t>
            </a:r>
          </a:p>
          <a:p>
            <a:pPr marL="951865" lvl="2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tabLst>
                <a:tab pos="811530" algn="l"/>
                <a:tab pos="4369435" algn="l"/>
              </a:tabLst>
            </a:pPr>
            <a:r>
              <a:rPr lang="en-US" sz="1000" b="1" dirty="0"/>
              <a:t>                       </a:t>
            </a:r>
            <a:r>
              <a:rPr lang="en-US" sz="1000" dirty="0" err="1"/>
              <a:t>in </a:t>
            </a:r>
            <a:r>
              <a:rPr lang="en-US" sz="1000" b="1" dirty="0"/>
              <a:t>create </a:t>
            </a:r>
            <a:endParaRPr lang="en-US" sz="1200" b="1" dirty="0"/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endParaRPr lang="en-US" sz="1200" dirty="0"/>
          </a:p>
          <a:p>
            <a:pPr marL="354330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endParaRPr lang="en-US" sz="1200" dirty="0"/>
          </a:p>
          <a:p>
            <a:pPr marL="494665" lv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tabLst>
                <a:tab pos="811530" algn="l"/>
                <a:tab pos="4369435" algn="l"/>
              </a:tabLst>
            </a:pPr>
            <a:endParaRPr lang="en-US" dirty="0"/>
          </a:p>
        </p:txBody>
      </p:sp>
      <p:pic>
        <p:nvPicPr>
          <p:cNvPr id="5" name="Imagen 4" descr="Interfaz de usuario gráfica, Aplicación, Teams&#10;&#10;Descripción generada automáticamente">
            <a:extLst>
              <a:ext uri="{FF2B5EF4-FFF2-40B4-BE49-F238E27FC236}">
                <a16:creationId xmlns:a16="http://schemas.microsoft.com/office/drawing/2014/main" id="{9EB1ED37-36BD-A34B-90D8-221625D949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7710"/>
            <a:ext cx="2281918" cy="1836026"/>
          </a:xfrm>
          <a:prstGeom prst="rect">
            <a:avLst/>
          </a:prstGeom>
        </p:spPr>
      </p:pic>
      <p:pic>
        <p:nvPicPr>
          <p:cNvPr id="7" name="Imagen 6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A54E9398-479B-3A49-A31F-EE5776EE4C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241516"/>
            <a:ext cx="2281918" cy="1971542"/>
          </a:xfrm>
          <a:prstGeom prst="rect">
            <a:avLst/>
          </a:prstGeom>
        </p:spPr>
      </p:pic>
      <p:pic>
        <p:nvPicPr>
          <p:cNvPr id="9" name="Imagen 8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7C1CEC6F-EA1E-3A45-A53B-77510C7CA2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577" y="3327711"/>
            <a:ext cx="2847115" cy="181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301875"/>
      </p:ext>
    </p:extLst>
  </p:cSld>
  <p:clrMapOvr>
    <a:masterClrMapping/>
  </p:clrMapOvr>
</p:sld>
</file>

<file path=ppt/slides/slide1413.xml><?xml version="1.0" encoding="utf-8"?>
<p:sld xmlns:a16="http://schemas.microsoft.com/office/drawing/2014/main" xmlns:adec="http://schemas.microsoft.com/office/drawing/2017/decorative" xmlns:p16="http://schemas.microsoft.com/office/powerpoint/2015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712E451E-151A-4910-BF41-6A040B659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C296EFE4-A70C-4388-9A15-3F657B661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187" y="355308"/>
            <a:ext cx="8420318" cy="4427122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6215" y="285750"/>
            <a:ext cx="6571060" cy="6740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defTabSz="457200"/>
            <a:r>
              <a:rPr lang="en-US" sz="3200" dirty="0" err="1">
                <a:solidFill>
                  <a:schemeClr val="tx2"/>
                </a:solidFill>
              </a:rPr>
              <a:t>Introduction </a:t>
            </a:r>
            <a:r>
              <a:rPr lang="en-US" sz="3200" dirty="0">
                <a:solidFill>
                  <a:schemeClr val="tx2"/>
                </a:solidFill>
              </a:rPr>
              <a:t>PaaS and IaaS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25EBAFC-9388-432A-BCFD-EEA2F410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object 3"/>
          <p:cNvSpPr txBox="1"/>
          <p:nvPr/>
        </p:nvSpPr>
        <p:spPr>
          <a:xfrm>
            <a:off x="533400" y="1047750"/>
            <a:ext cx="8001000" cy="37346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54330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n-US" sz="1200" b="1" dirty="0"/>
              <a:t>APP development </a:t>
            </a:r>
            <a:r>
              <a:rPr lang="en-US" sz="1200" b="1" dirty="0" err="1"/>
              <a:t>with </a:t>
            </a:r>
            <a:r>
              <a:rPr lang="en-US" sz="1200" b="1" dirty="0"/>
              <a:t>IBM Cloud </a:t>
            </a:r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n-US" sz="1000" dirty="0" err="1"/>
              <a:t>Test </a:t>
            </a:r>
            <a:r>
              <a:rPr lang="en-US" sz="1000" dirty="0"/>
              <a:t>again.                                                                  When </a:t>
            </a:r>
            <a:r>
              <a:rPr lang="en-US" sz="1000" dirty="0" err="1"/>
              <a:t>finished</a:t>
            </a:r>
            <a:r>
              <a:rPr lang="en-US" sz="1000" dirty="0"/>
              <a:t>, </a:t>
            </a:r>
            <a:r>
              <a:rPr lang="en-US" sz="1000" dirty="0" err="1"/>
              <a:t>you will have </a:t>
            </a:r>
            <a:r>
              <a:rPr lang="en-US" sz="1000" dirty="0"/>
              <a:t>a repo, a SaaS with Eclipse Orion... </a:t>
            </a:r>
            <a:endParaRPr lang="en-US" sz="1200" dirty="0"/>
          </a:p>
          <a:p>
            <a:pPr marL="494665" lv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tabLst>
                <a:tab pos="811530" algn="l"/>
                <a:tab pos="4369435" algn="l"/>
              </a:tabLst>
            </a:pPr>
            <a:endParaRPr lang="en-US" dirty="0"/>
          </a:p>
        </p:txBody>
      </p:sp>
      <p:pic>
        <p:nvPicPr>
          <p:cNvPr id="6" name="Imagen 5" descr="Interfaz de usuario gráfica, Aplicación, Teams&#10;&#10;Descripción generada automáticamente">
            <a:extLst>
              <a:ext uri="{FF2B5EF4-FFF2-40B4-BE49-F238E27FC236}">
                <a16:creationId xmlns:a16="http://schemas.microsoft.com/office/drawing/2014/main" id="{3E63E749-921C-E844-A76E-57AF6AC84B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76612"/>
            <a:ext cx="3432382" cy="2222500"/>
          </a:xfrm>
          <a:prstGeom prst="rect">
            <a:avLst/>
          </a:prstGeom>
        </p:spPr>
      </p:pic>
      <p:pic>
        <p:nvPicPr>
          <p:cNvPr id="10" name="Imagen 9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C81634E0-8922-0942-B5EC-5ACCE1CE5F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468" y="1873250"/>
            <a:ext cx="3885646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799566"/>
      </p:ext>
    </p:extLst>
  </p:cSld>
  <p:clrMapOvr>
    <a:masterClrMapping/>
  </p:clrMapOvr>
</p:sld>
</file>

<file path=ppt/slides/slide159.xml><?xml version="1.0" encoding="utf-8"?>
<p:sld xmlns:a16="http://schemas.microsoft.com/office/drawing/2014/main" xmlns:adec="http://schemas.microsoft.com/office/drawing/2017/decorative" xmlns:p16="http://schemas.microsoft.com/office/powerpoint/2015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712E451E-151A-4910-BF41-6A040B659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C296EFE4-A70C-4388-9A15-3F657B661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187" y="355308"/>
            <a:ext cx="8420318" cy="4427122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6215" y="285750"/>
            <a:ext cx="6571060" cy="6740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defTabSz="457200"/>
            <a:r>
              <a:rPr lang="en-US" sz="3200" dirty="0" err="1">
                <a:solidFill>
                  <a:schemeClr val="tx2"/>
                </a:solidFill>
              </a:rPr>
              <a:t>Introduction </a:t>
            </a:r>
            <a:r>
              <a:rPr lang="en-US" sz="3200" dirty="0">
                <a:solidFill>
                  <a:schemeClr val="tx2"/>
                </a:solidFill>
              </a:rPr>
              <a:t>PaaS and IaaS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25EBAFC-9388-432A-BCFD-EEA2F410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object 3"/>
          <p:cNvSpPr txBox="1"/>
          <p:nvPr/>
        </p:nvSpPr>
        <p:spPr>
          <a:xfrm>
            <a:off x="533400" y="1047750"/>
            <a:ext cx="8001000" cy="37346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54330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n-US" sz="1200" b="1" dirty="0"/>
              <a:t>APP development </a:t>
            </a:r>
            <a:r>
              <a:rPr lang="en-US" sz="1200" b="1" dirty="0" err="1"/>
              <a:t>with </a:t>
            </a:r>
            <a:r>
              <a:rPr lang="en-US" sz="1200" b="1" dirty="0"/>
              <a:t>IBM Cloud </a:t>
            </a:r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n-US" sz="1000" dirty="0" err="1"/>
              <a:t>You can </a:t>
            </a:r>
            <a:r>
              <a:rPr lang="en-US" sz="1000" dirty="0"/>
              <a:t>access the </a:t>
            </a:r>
            <a:r>
              <a:rPr lang="en-US" sz="1000" dirty="0" err="1"/>
              <a:t>toolchain again </a:t>
            </a:r>
            <a:r>
              <a:rPr lang="en-US" sz="1000" dirty="0" err="1"/>
              <a:t>from </a:t>
            </a:r>
            <a:r>
              <a:rPr lang="en-US" sz="1000" dirty="0"/>
              <a:t>the </a:t>
            </a:r>
            <a:r>
              <a:rPr lang="en-US" sz="1000" dirty="0" err="1"/>
              <a:t>application </a:t>
            </a:r>
            <a:r>
              <a:rPr lang="en-US" sz="1000" dirty="0" err="1"/>
              <a:t>script</a:t>
            </a:r>
            <a:r>
              <a:rPr lang="en-US" sz="1000" dirty="0"/>
              <a:t>.                                                                 </a:t>
            </a:r>
            <a:endParaRPr lang="en-US" dirty="0"/>
          </a:p>
        </p:txBody>
      </p:sp>
      <p:pic>
        <p:nvPicPr>
          <p:cNvPr id="5" name="Imagen 4" descr="Interfaz de usuario gráfica, Aplicación, Teams&#10;&#10;Descripción generada automáticamente">
            <a:extLst>
              <a:ext uri="{FF2B5EF4-FFF2-40B4-BE49-F238E27FC236}">
                <a16:creationId xmlns:a16="http://schemas.microsoft.com/office/drawing/2014/main" id="{6EF43A9C-65A3-C84D-9CBB-4B59F45F96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32" y="1733550"/>
            <a:ext cx="4081205" cy="3048879"/>
          </a:xfrm>
          <a:prstGeom prst="rect">
            <a:avLst/>
          </a:prstGeom>
        </p:spPr>
      </p:pic>
      <p:sp>
        <p:nvSpPr>
          <p:cNvPr id="11" name="object 3">
            <a:extLst>
              <a:ext uri="{FF2B5EF4-FFF2-40B4-BE49-F238E27FC236}">
                <a16:creationId xmlns:a16="http://schemas.microsoft.com/office/drawing/2014/main" id="{13B23B0F-F1B4-3147-954B-B7A68DF0FEBE}"/>
              </a:ext>
            </a:extLst>
          </p:cNvPr>
          <p:cNvSpPr txBox="1"/>
          <p:nvPr/>
        </p:nvSpPr>
        <p:spPr>
          <a:xfrm>
            <a:off x="4837194" y="2101263"/>
            <a:ext cx="3936368" cy="37346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74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tabLst>
                <a:tab pos="811530" algn="l"/>
                <a:tab pos="4369435" algn="l"/>
              </a:tabLst>
            </a:pPr>
            <a:r>
              <a:rPr lang="en-US" sz="1200" dirty="0" err="1"/>
              <a:t>From </a:t>
            </a:r>
            <a:r>
              <a:rPr lang="en-US" sz="1200" dirty="0" err="1"/>
              <a:t>here </a:t>
            </a:r>
            <a:r>
              <a:rPr lang="en-US" sz="1200" dirty="0" err="1"/>
              <a:t>you can </a:t>
            </a:r>
            <a:r>
              <a:rPr lang="en-US" sz="1200" dirty="0" err="1"/>
              <a:t>do </a:t>
            </a:r>
            <a:r>
              <a:rPr lang="en-US" sz="1200" dirty="0"/>
              <a:t>whatever you </a:t>
            </a:r>
            <a:r>
              <a:rPr lang="en-US" sz="1200" dirty="0" err="1"/>
              <a:t>want</a:t>
            </a:r>
            <a:r>
              <a:rPr lang="en-US" sz="1200" dirty="0"/>
              <a:t>:</a:t>
            </a:r>
          </a:p>
          <a:p>
            <a:pPr marL="354330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n-US" sz="1200" dirty="0"/>
              <a:t>Use Eclipse </a:t>
            </a:r>
            <a:r>
              <a:rPr lang="en-US" sz="1200" dirty="0" err="1"/>
              <a:t>orion </a:t>
            </a:r>
            <a:r>
              <a:rPr lang="en-US" sz="1200" dirty="0"/>
              <a:t>to access the </a:t>
            </a:r>
            <a:r>
              <a:rPr lang="en-US" sz="1200" dirty="0" err="1"/>
              <a:t>file </a:t>
            </a:r>
            <a:r>
              <a:rPr lang="en-US" sz="1200" dirty="0"/>
              <a:t>and </a:t>
            </a:r>
            <a:r>
              <a:rPr lang="en-US" sz="1200" dirty="0" err="1"/>
              <a:t>edit it </a:t>
            </a:r>
            <a:r>
              <a:rPr lang="en-US" sz="1200" dirty="0"/>
              <a:t/>
            </a:r>
            <a:endParaRPr lang="en-US" sz="1200" dirty="0"/>
          </a:p>
          <a:p>
            <a:pPr marL="354330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n-US" sz="1200" dirty="0" err="1"/>
              <a:t>Clone </a:t>
            </a:r>
            <a:r>
              <a:rPr lang="en-US" sz="1200" dirty="0"/>
              <a:t>the repo </a:t>
            </a:r>
            <a:r>
              <a:rPr lang="en-US" sz="1200" dirty="0" err="1"/>
              <a:t>locally </a:t>
            </a:r>
            <a:r>
              <a:rPr lang="en-US" sz="1200" dirty="0"/>
              <a:t>and </a:t>
            </a:r>
            <a:r>
              <a:rPr lang="en-US" sz="1200" dirty="0" err="1"/>
              <a:t>drive </a:t>
            </a:r>
            <a:r>
              <a:rPr lang="en-US" sz="1200" dirty="0"/>
              <a:t>the </a:t>
            </a:r>
            <a:r>
              <a:rPr lang="en-US" sz="1200" dirty="0" err="1"/>
              <a:t>changes </a:t>
            </a:r>
            <a:r>
              <a:rPr lang="en-US" sz="1200" dirty="0"/>
              <a:t/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3496635"/>
      </p:ext>
    </p:extLst>
  </p:cSld>
  <p:clrMapOvr>
    <a:masterClrMapping/>
  </p:clrMapOvr>
</p:sld>
</file>

<file path=ppt/slides/slide167.xml><?xml version="1.0" encoding="utf-8"?>
<p:sld xmlns:a16="http://schemas.microsoft.com/office/drawing/2014/main" xmlns:adec="http://schemas.microsoft.com/office/drawing/2017/decorative" xmlns:p16="http://schemas.microsoft.com/office/powerpoint/2015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712E451E-151A-4910-BF41-6A040B659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C296EFE4-A70C-4388-9A15-3F657B661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187" y="355308"/>
            <a:ext cx="8420318" cy="4427122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6215" y="285750"/>
            <a:ext cx="6571060" cy="6740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defTabSz="457200"/>
            <a:r>
              <a:rPr lang="en-US" sz="3200" dirty="0" err="1">
                <a:solidFill>
                  <a:schemeClr val="tx2"/>
                </a:solidFill>
              </a:rPr>
              <a:t>Introduction </a:t>
            </a:r>
            <a:r>
              <a:rPr lang="en-US" sz="3200" dirty="0">
                <a:solidFill>
                  <a:schemeClr val="tx2"/>
                </a:solidFill>
              </a:rPr>
              <a:t>PaaS and IaaS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25EBAFC-9388-432A-BCFD-EEA2F410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object 3"/>
          <p:cNvSpPr txBox="1"/>
          <p:nvPr/>
        </p:nvSpPr>
        <p:spPr>
          <a:xfrm>
            <a:off x="533400" y="1047750"/>
            <a:ext cx="8001000" cy="37346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54330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n-US" sz="1200" b="1" dirty="0"/>
              <a:t>APP development </a:t>
            </a:r>
            <a:r>
              <a:rPr lang="en-US" sz="1200" b="1" dirty="0" err="1"/>
              <a:t>with </a:t>
            </a:r>
            <a:r>
              <a:rPr lang="en-US" sz="1200" b="1" dirty="0"/>
              <a:t>IBM Cloud </a:t>
            </a:r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n-US" sz="1000" dirty="0"/>
              <a:t>In </a:t>
            </a:r>
            <a:r>
              <a:rPr lang="en-US" sz="1000" dirty="0"/>
              <a:t>order</a:t>
            </a:r>
            <a:r>
              <a:rPr lang="en-US" sz="1000" dirty="0"/>
              <a:t> to </a:t>
            </a:r>
            <a:r>
              <a:rPr lang="en-US" sz="1000" dirty="0" err="1"/>
              <a:t>make </a:t>
            </a:r>
            <a:r>
              <a:rPr lang="en-US" sz="1000" dirty="0"/>
              <a:t>the </a:t>
            </a:r>
            <a:r>
              <a:rPr lang="en-US" sz="1000" dirty="0" err="1"/>
              <a:t>changes </a:t>
            </a:r>
            <a:r>
              <a:rPr lang="en-US" sz="1000" dirty="0" err="1"/>
              <a:t>visible</a:t>
            </a:r>
            <a:r>
              <a:rPr lang="en-US" sz="1000" dirty="0"/>
              <a:t>, it is </a:t>
            </a:r>
            <a:r>
              <a:rPr lang="en-US" sz="1000" dirty="0" err="1"/>
              <a:t>necessary to </a:t>
            </a:r>
            <a:r>
              <a:rPr lang="en-US" sz="1000" dirty="0" err="1"/>
              <a:t>activate </a:t>
            </a:r>
            <a:r>
              <a:rPr lang="en-US" sz="1000" dirty="0"/>
              <a:t>the </a:t>
            </a:r>
            <a:r>
              <a:rPr lang="en-US" sz="1000" dirty="0" err="1"/>
              <a:t>delivery </a:t>
            </a:r>
            <a:r>
              <a:rPr lang="en-US" sz="1000" dirty="0"/>
              <a:t>pipeline </a:t>
            </a:r>
            <a:r>
              <a:rPr lang="en-US" sz="1000" dirty="0" err="1"/>
              <a:t>as </a:t>
            </a:r>
            <a:r>
              <a:rPr lang="en-US" sz="1000" dirty="0" err="1"/>
              <a:t>in </a:t>
            </a:r>
            <a:r>
              <a:rPr lang="en-US" sz="1000" dirty="0"/>
              <a:t>image 1</a:t>
            </a:r>
            <a:r>
              <a:rPr lang="en-US" sz="1000" dirty="0"/>
              <a:t>.</a:t>
            </a:r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endParaRPr lang="en-US" sz="1000" dirty="0"/>
          </a:p>
          <a:p>
            <a:pPr marL="494665" lv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tabLst>
                <a:tab pos="811530" algn="l"/>
                <a:tab pos="4369435" algn="l"/>
              </a:tabLst>
            </a:pPr>
            <a:r>
              <a:rPr lang="en-US" sz="1000" dirty="0"/>
              <a:t>                                                             </a:t>
            </a:r>
            <a:endParaRPr lang="en-US" dirty="0"/>
          </a:p>
        </p:txBody>
      </p:sp>
      <p:pic>
        <p:nvPicPr>
          <p:cNvPr id="10" name="Imagen 9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DECDD8AF-C82A-0C4A-8469-E066EC3612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42" y="1894059"/>
            <a:ext cx="4201435" cy="2527300"/>
          </a:xfrm>
          <a:prstGeom prst="rect">
            <a:avLst/>
          </a:prstGeom>
        </p:spPr>
      </p:pic>
      <p:pic>
        <p:nvPicPr>
          <p:cNvPr id="13" name="Imagen 1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54F2048C-1E1A-FE43-BE77-3C37F75563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6" y="2058892"/>
            <a:ext cx="4062195" cy="236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59961"/>
      </p:ext>
    </p:extLst>
  </p:cSld>
  <p:clrMapOvr>
    <a:masterClrMapping/>
  </p:clrMapOvr>
</p:sld>
</file>

<file path=ppt/slides/slide173.xml><?xml version="1.0" encoding="utf-8"?>
<p:sld xmlns:a16="http://schemas.microsoft.com/office/drawing/2014/main" xmlns:adec="http://schemas.microsoft.com/office/drawing/2017/decorative" xmlns:p16="http://schemas.microsoft.com/office/powerpoint/2015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712E451E-151A-4910-BF41-6A040B659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C296EFE4-A70C-4388-9A15-3F657B661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187" y="355308"/>
            <a:ext cx="8420318" cy="4427122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6215" y="285750"/>
            <a:ext cx="6571060" cy="6740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defTabSz="457200"/>
            <a:r>
              <a:rPr lang="en-US" sz="3200" dirty="0" err="1">
                <a:solidFill>
                  <a:schemeClr val="tx2"/>
                </a:solidFill>
              </a:rPr>
              <a:t>Introduction </a:t>
            </a:r>
            <a:r>
              <a:rPr lang="en-US" sz="3200" dirty="0">
                <a:solidFill>
                  <a:schemeClr val="tx2"/>
                </a:solidFill>
              </a:rPr>
              <a:t>PaaS and IaaS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25EBAFC-9388-432A-BCFD-EEA2F410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object 3"/>
          <p:cNvSpPr txBox="1"/>
          <p:nvPr/>
        </p:nvSpPr>
        <p:spPr>
          <a:xfrm>
            <a:off x="366495" y="1047750"/>
            <a:ext cx="4698873" cy="37346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54330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n-US" sz="1200" b="1" dirty="0"/>
              <a:t>APP development </a:t>
            </a:r>
            <a:r>
              <a:rPr lang="en-US" sz="1200" b="1" dirty="0" err="1"/>
              <a:t>with </a:t>
            </a:r>
            <a:r>
              <a:rPr lang="en-US" sz="1200" b="1" dirty="0"/>
              <a:t>IBM Cloud </a:t>
            </a:r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n-US" sz="1000" dirty="0" err="1"/>
              <a:t>It </a:t>
            </a:r>
            <a:r>
              <a:rPr lang="en-US" sz="1000" dirty="0" err="1"/>
              <a:t>may </a:t>
            </a:r>
            <a:r>
              <a:rPr lang="en-US" sz="1000" dirty="0" err="1"/>
              <a:t>fail </a:t>
            </a:r>
            <a:r>
              <a:rPr lang="en-US" sz="1000" dirty="0" err="1"/>
              <a:t>if </a:t>
            </a:r>
            <a:r>
              <a:rPr lang="en-US" sz="1000" dirty="0"/>
              <a:t>the </a:t>
            </a:r>
            <a:r>
              <a:rPr lang="en-US" sz="1000" dirty="0" err="1"/>
              <a:t>parameters </a:t>
            </a:r>
            <a:r>
              <a:rPr lang="en-US" sz="1000" dirty="0"/>
              <a:t>are not the </a:t>
            </a:r>
            <a:r>
              <a:rPr lang="en-US" sz="1000" dirty="0" err="1"/>
              <a:t>same</a:t>
            </a:r>
            <a:r>
              <a:rPr lang="en-US" sz="1000" dirty="0"/>
              <a:t>. The </a:t>
            </a:r>
            <a:r>
              <a:rPr lang="en-US" sz="1000" dirty="0" err="1"/>
              <a:t>application </a:t>
            </a:r>
            <a:r>
              <a:rPr lang="en-US" sz="1000" dirty="0"/>
              <a:t>name </a:t>
            </a:r>
            <a:r>
              <a:rPr lang="en-US" sz="1000" dirty="0"/>
              <a:t>must </a:t>
            </a:r>
            <a:r>
              <a:rPr lang="en-US" sz="1000" dirty="0" err="1"/>
              <a:t>match </a:t>
            </a:r>
            <a:r>
              <a:rPr lang="en-US" sz="1000" dirty="0"/>
              <a:t>the </a:t>
            </a:r>
            <a:r>
              <a:rPr lang="en-US" sz="1000" dirty="0"/>
              <a:t>host </a:t>
            </a:r>
            <a:r>
              <a:rPr lang="en-US" sz="1000" dirty="0" err="1"/>
              <a:t>name.</a:t>
            </a:r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n-US" sz="1000" dirty="0" err="1"/>
              <a:t>Troubleshooting</a:t>
            </a:r>
            <a:r>
              <a:rPr lang="en-US" sz="1000" dirty="0"/>
              <a:t>:</a:t>
            </a:r>
          </a:p>
          <a:p>
            <a:pPr marL="1268730" lvl="2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n-US" sz="1000" dirty="0" err="1"/>
              <a:t>messages </a:t>
            </a:r>
            <a:r>
              <a:rPr lang="en-US" sz="1000" dirty="0"/>
              <a:t>with "the route... is already </a:t>
            </a:r>
            <a:r>
              <a:rPr lang="en-US" sz="1000"/>
              <a:t>in user". </a:t>
            </a:r>
            <a:r>
              <a:rPr lang="en-US" sz="1000" dirty="0"/>
              <a:t>The </a:t>
            </a:r>
            <a:r>
              <a:rPr lang="en-US" sz="1000" dirty="0" err="1"/>
              <a:t>namespace </a:t>
            </a:r>
            <a:r>
              <a:rPr lang="en-US" sz="1000" dirty="0"/>
              <a:t>"dev" and the </a:t>
            </a:r>
            <a:r>
              <a:rPr lang="en-US" sz="1000" dirty="0" err="1"/>
              <a:t>same </a:t>
            </a:r>
            <a:r>
              <a:rPr lang="en-US" sz="1000" dirty="0"/>
              <a:t>first name as the </a:t>
            </a:r>
            <a:r>
              <a:rPr lang="en-US" sz="1000" dirty="0" err="1"/>
              <a:t>host </a:t>
            </a:r>
            <a:r>
              <a:rPr lang="en-US" sz="1000" dirty="0"/>
              <a:t>name </a:t>
            </a:r>
            <a:r>
              <a:rPr lang="en-US" sz="1000" dirty="0"/>
              <a:t>must be </a:t>
            </a:r>
            <a:r>
              <a:rPr lang="en-US" sz="1000" dirty="0" err="1"/>
              <a:t>chosen </a:t>
            </a:r>
            <a:r>
              <a:rPr lang="en-US" sz="1000" dirty="0" err="1"/>
              <a:t>in </a:t>
            </a:r>
            <a:r>
              <a:rPr lang="en-US" sz="1000" dirty="0"/>
              <a:t>the </a:t>
            </a:r>
            <a:r>
              <a:rPr lang="en-US" sz="1000" dirty="0" err="1"/>
              <a:t>delivery. </a:t>
            </a:r>
            <a:r>
              <a:rPr lang="en-US" sz="1000" dirty="0"/>
              <a:t/>
            </a:r>
            <a:endParaRPr lang="en-US" sz="1000" dirty="0"/>
          </a:p>
          <a:p>
            <a:pPr marL="1268730" lvl="2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n-US" sz="1000" dirty="0"/>
              <a:t>I </a:t>
            </a:r>
            <a:r>
              <a:rPr lang="en-US" sz="1000" dirty="0" err="1"/>
              <a:t>can</a:t>
            </a:r>
            <a:r>
              <a:rPr lang="en-US" sz="1000" dirty="0"/>
              <a:t>'t </a:t>
            </a:r>
            <a:r>
              <a:rPr lang="en-US" sz="1000" dirty="0" err="1"/>
              <a:t>see </a:t>
            </a:r>
            <a:r>
              <a:rPr lang="en-US" sz="1000" dirty="0"/>
              <a:t>the </a:t>
            </a:r>
            <a:r>
              <a:rPr lang="en-US" sz="1000" dirty="0" err="1"/>
              <a:t>changes </a:t>
            </a:r>
            <a:r>
              <a:rPr lang="en-US" sz="1000" dirty="0" err="1"/>
              <a:t>in the </a:t>
            </a:r>
            <a:r>
              <a:rPr lang="en-US" sz="1000" dirty="0"/>
              <a:t>URL that </a:t>
            </a:r>
            <a:r>
              <a:rPr lang="en-US" sz="1000" dirty="0"/>
              <a:t>IBM </a:t>
            </a:r>
            <a:r>
              <a:rPr lang="en-US" sz="1000" dirty="0" err="1"/>
              <a:t>gave </a:t>
            </a:r>
            <a:r>
              <a:rPr lang="en-US" sz="1000" dirty="0"/>
              <a:t>me. </a:t>
            </a:r>
            <a:r>
              <a:rPr lang="en-US" sz="1000" dirty="0" err="1"/>
              <a:t>Verify </a:t>
            </a:r>
            <a:r>
              <a:rPr lang="en-US" sz="1000" dirty="0"/>
              <a:t>that you have </a:t>
            </a:r>
            <a:r>
              <a:rPr lang="en-US" sz="1000" dirty="0" err="1"/>
              <a:t>made </a:t>
            </a:r>
            <a:r>
              <a:rPr lang="en-US" sz="1000" dirty="0" err="1"/>
              <a:t>changes </a:t>
            </a:r>
            <a:r>
              <a:rPr lang="en-US" sz="1000" dirty="0" err="1"/>
              <a:t>to </a:t>
            </a:r>
            <a:r>
              <a:rPr lang="en-US" sz="1000" dirty="0"/>
              <a:t>the </a:t>
            </a:r>
            <a:r>
              <a:rPr lang="en-US" sz="1000" dirty="0"/>
              <a:t>git </a:t>
            </a:r>
            <a:r>
              <a:rPr lang="en-US" sz="1000" dirty="0" err="1"/>
              <a:t>repository </a:t>
            </a:r>
            <a:r>
              <a:rPr lang="en-US" sz="1000" dirty="0"/>
              <a:t>and that </a:t>
            </a:r>
            <a:r>
              <a:rPr lang="en-US" sz="1000" dirty="0" err="1"/>
              <a:t>you went </a:t>
            </a:r>
            <a:r>
              <a:rPr lang="en-US" sz="1000" dirty="0"/>
              <a:t>through the </a:t>
            </a:r>
            <a:r>
              <a:rPr lang="en-US" sz="1000" dirty="0" err="1"/>
              <a:t>pipeline. </a:t>
            </a:r>
            <a:r>
              <a:rPr lang="en-US" sz="1000" dirty="0"/>
              <a:t/>
            </a:r>
            <a:endParaRPr lang="en-US" sz="1000" dirty="0"/>
          </a:p>
          <a:p>
            <a:pPr marL="1268730" lvl="2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n-US" sz="1000" dirty="0"/>
              <a:t>The </a:t>
            </a:r>
            <a:r>
              <a:rPr lang="en-US" sz="1000" dirty="0" err="1"/>
              <a:t>changes </a:t>
            </a:r>
            <a:r>
              <a:rPr lang="en-US" sz="1000" dirty="0" err="1"/>
              <a:t>are </a:t>
            </a:r>
            <a:r>
              <a:rPr lang="en-US" sz="1000" dirty="0"/>
              <a:t>not </a:t>
            </a:r>
            <a:r>
              <a:rPr lang="en-US" sz="1000" dirty="0" err="1"/>
              <a:t>appearing</a:t>
            </a:r>
            <a:r>
              <a:rPr lang="en-US" sz="1000" dirty="0"/>
              <a:t>. </a:t>
            </a:r>
            <a:r>
              <a:rPr lang="en-US" sz="1000" dirty="0" err="1"/>
              <a:t>Try </a:t>
            </a:r>
            <a:r>
              <a:rPr lang="en-US" sz="1000" dirty="0" err="1"/>
              <a:t>refreshing </a:t>
            </a:r>
            <a:r>
              <a:rPr lang="en-US" sz="1000" dirty="0"/>
              <a:t>the </a:t>
            </a:r>
            <a:r>
              <a:rPr lang="en-US" sz="1000" dirty="0"/>
              <a:t>web </a:t>
            </a:r>
            <a:r>
              <a:rPr lang="en-US" sz="1000" dirty="0" err="1"/>
              <a:t>page </a:t>
            </a:r>
            <a:r>
              <a:rPr lang="en-US" sz="1000" dirty="0" err="1"/>
              <a:t>where you </a:t>
            </a:r>
            <a:r>
              <a:rPr lang="en-US" sz="1000" dirty="0" err="1"/>
              <a:t>view </a:t>
            </a:r>
            <a:r>
              <a:rPr lang="en-US" sz="1000" dirty="0"/>
              <a:t>the </a:t>
            </a:r>
            <a:r>
              <a:rPr lang="en-US" sz="1000" dirty="0" err="1"/>
              <a:t>application</a:t>
            </a:r>
            <a:r>
              <a:rPr lang="en-US" sz="1000" dirty="0"/>
              <a:t>. It </a:t>
            </a:r>
            <a:r>
              <a:rPr lang="en-US" sz="1000" dirty="0" err="1"/>
              <a:t>may </a:t>
            </a:r>
            <a:r>
              <a:rPr lang="en-US" sz="1000" dirty="0" err="1"/>
              <a:t>change </a:t>
            </a:r>
            <a:r>
              <a:rPr lang="en-US" sz="1000" dirty="0"/>
              <a:t>over </a:t>
            </a:r>
            <a:r>
              <a:rPr lang="en-US" sz="1000" dirty="0" err="1"/>
              <a:t>time </a:t>
            </a:r>
            <a:r>
              <a:rPr lang="en-US" sz="1000" dirty="0"/>
              <a:t>for a </a:t>
            </a:r>
            <a:r>
              <a:rPr lang="en-US" sz="1000" dirty="0" err="1"/>
              <a:t>while. </a:t>
            </a:r>
            <a:r>
              <a:rPr lang="en-US" sz="1000" dirty="0" err="1"/>
              <a:t/>
            </a:r>
            <a:endParaRPr lang="en-US" sz="1000" dirty="0"/>
          </a:p>
          <a:p>
            <a:pPr marL="494665" lv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tabLst>
                <a:tab pos="811530" algn="l"/>
                <a:tab pos="4369435" algn="l"/>
              </a:tabLst>
            </a:pPr>
            <a:r>
              <a:rPr lang="en-US" sz="1000" dirty="0"/>
              <a:t>                                                             </a:t>
            </a:r>
            <a:endParaRPr lang="en-US" dirty="0"/>
          </a:p>
        </p:txBody>
      </p:sp>
      <p:pic>
        <p:nvPicPr>
          <p:cNvPr id="5" name="Imagen 4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F1126B14-C8F3-0342-92E4-4056EFB97A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368" y="857250"/>
            <a:ext cx="4069324" cy="392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490387"/>
      </p:ext>
    </p:extLst>
  </p:cSld>
  <p:clrMapOvr>
    <a:masterClrMapping/>
  </p:clrMapOvr>
</p:sld>
</file>

<file path=ppt/slides/slide18.xml><?xml version="1.0" encoding="utf-8"?>
<p:sld xmlns:a16="http://schemas.microsoft.com/office/drawing/2014/main" xmlns:adec="http://schemas.microsoft.com/office/drawing/2017/decorative" xmlns:p16="http://schemas.microsoft.com/office/powerpoint/2015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FB3EF4D6-026A-4D52-B916-967329EE3F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190"/>
            <a:ext cx="9144000" cy="5143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5">
            <a:extLst>
              <a:ext uri="{FF2B5EF4-FFF2-40B4-BE49-F238E27FC236}">
                <a16:creationId xmlns:a16="http://schemas.microsoft.com/office/drawing/2014/main" id="{4DB4846F-6AA5-4DB3-9581-D95F22BD5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21010068">
            <a:off x="6368213" y="1348137"/>
            <a:ext cx="2474555" cy="330693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D54EC22E-2292-4292-A80B-E81DF64BF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35030"/>
            <a:ext cx="9144000" cy="3808470"/>
          </a:xfrm>
          <a:custGeom>
            <a:avLst/>
            <a:gdLst>
              <a:gd name="connsiteX0" fmla="*/ 12192000 w 12192000"/>
              <a:gd name="connsiteY0" fmla="*/ 0 h 5077959"/>
              <a:gd name="connsiteX1" fmla="*/ 12192000 w 12192000"/>
              <a:gd name="connsiteY1" fmla="*/ 1972152 h 5077959"/>
              <a:gd name="connsiteX2" fmla="*/ 12192000 w 12192000"/>
              <a:gd name="connsiteY2" fmla="*/ 2361342 h 5077959"/>
              <a:gd name="connsiteX3" fmla="*/ 12192000 w 12192000"/>
              <a:gd name="connsiteY3" fmla="*/ 5077959 h 5077959"/>
              <a:gd name="connsiteX4" fmla="*/ 0 w 12192000"/>
              <a:gd name="connsiteY4" fmla="*/ 5077959 h 5077959"/>
              <a:gd name="connsiteX5" fmla="*/ 0 w 12192000"/>
              <a:gd name="connsiteY5" fmla="*/ 2361342 h 5077959"/>
              <a:gd name="connsiteX6" fmla="*/ 0 w 12192000"/>
              <a:gd name="connsiteY6" fmla="*/ 1972152 h 5077959"/>
              <a:gd name="connsiteX7" fmla="*/ 0 w 12192000"/>
              <a:gd name="connsiteY7" fmla="*/ 12515 h 5077959"/>
              <a:gd name="connsiteX8" fmla="*/ 108623 w 12192000"/>
              <a:gd name="connsiteY8" fmla="*/ 29540 h 5077959"/>
              <a:gd name="connsiteX9" fmla="*/ 300195 w 12192000"/>
              <a:gd name="connsiteY9" fmla="*/ 56163 h 5077959"/>
              <a:gd name="connsiteX10" fmla="*/ 527528 w 12192000"/>
              <a:gd name="connsiteY10" fmla="*/ 88041 h 5077959"/>
              <a:gd name="connsiteX11" fmla="*/ 779127 w 12192000"/>
              <a:gd name="connsiteY11" fmla="*/ 121671 h 5077959"/>
              <a:gd name="connsiteX12" fmla="*/ 1062654 w 12192000"/>
              <a:gd name="connsiteY12" fmla="*/ 157052 h 5077959"/>
              <a:gd name="connsiteX13" fmla="*/ 1371726 w 12192000"/>
              <a:gd name="connsiteY13" fmla="*/ 194535 h 5077959"/>
              <a:gd name="connsiteX14" fmla="*/ 1707616 w 12192000"/>
              <a:gd name="connsiteY14" fmla="*/ 232018 h 5077959"/>
              <a:gd name="connsiteX15" fmla="*/ 2065219 w 12192000"/>
              <a:gd name="connsiteY15" fmla="*/ 270201 h 5077959"/>
              <a:gd name="connsiteX16" fmla="*/ 2450918 w 12192000"/>
              <a:gd name="connsiteY16" fmla="*/ 305583 h 5077959"/>
              <a:gd name="connsiteX17" fmla="*/ 2854496 w 12192000"/>
              <a:gd name="connsiteY17" fmla="*/ 339562 h 5077959"/>
              <a:gd name="connsiteX18" fmla="*/ 3281065 w 12192000"/>
              <a:gd name="connsiteY18" fmla="*/ 370390 h 5077959"/>
              <a:gd name="connsiteX19" fmla="*/ 3725514 w 12192000"/>
              <a:gd name="connsiteY19" fmla="*/ 399815 h 5077959"/>
              <a:gd name="connsiteX20" fmla="*/ 4189119 w 12192000"/>
              <a:gd name="connsiteY20" fmla="*/ 427490 h 5077959"/>
              <a:gd name="connsiteX21" fmla="*/ 4426671 w 12192000"/>
              <a:gd name="connsiteY21" fmla="*/ 437298 h 5077959"/>
              <a:gd name="connsiteX22" fmla="*/ 4669330 w 12192000"/>
              <a:gd name="connsiteY22" fmla="*/ 448158 h 5077959"/>
              <a:gd name="connsiteX23" fmla="*/ 4915819 w 12192000"/>
              <a:gd name="connsiteY23" fmla="*/ 458317 h 5077959"/>
              <a:gd name="connsiteX24" fmla="*/ 5163586 w 12192000"/>
              <a:gd name="connsiteY24" fmla="*/ 464973 h 5077959"/>
              <a:gd name="connsiteX25" fmla="*/ 5416461 w 12192000"/>
              <a:gd name="connsiteY25" fmla="*/ 470928 h 5077959"/>
              <a:gd name="connsiteX26" fmla="*/ 5671892 w 12192000"/>
              <a:gd name="connsiteY26" fmla="*/ 477234 h 5077959"/>
              <a:gd name="connsiteX27" fmla="*/ 5932430 w 12192000"/>
              <a:gd name="connsiteY27" fmla="*/ 481437 h 5077959"/>
              <a:gd name="connsiteX28" fmla="*/ 6195523 w 12192000"/>
              <a:gd name="connsiteY28" fmla="*/ 481437 h 5077959"/>
              <a:gd name="connsiteX29" fmla="*/ 6461170 w 12192000"/>
              <a:gd name="connsiteY29" fmla="*/ 483539 h 5077959"/>
              <a:gd name="connsiteX30" fmla="*/ 6729372 w 12192000"/>
              <a:gd name="connsiteY30" fmla="*/ 481437 h 5077959"/>
              <a:gd name="connsiteX31" fmla="*/ 7001406 w 12192000"/>
              <a:gd name="connsiteY31" fmla="*/ 477234 h 5077959"/>
              <a:gd name="connsiteX32" fmla="*/ 7273439 w 12192000"/>
              <a:gd name="connsiteY32" fmla="*/ 473380 h 5077959"/>
              <a:gd name="connsiteX33" fmla="*/ 7549303 w 12192000"/>
              <a:gd name="connsiteY33" fmla="*/ 464973 h 5077959"/>
              <a:gd name="connsiteX34" fmla="*/ 7827722 w 12192000"/>
              <a:gd name="connsiteY34" fmla="*/ 456215 h 5077959"/>
              <a:gd name="connsiteX35" fmla="*/ 8106140 w 12192000"/>
              <a:gd name="connsiteY35" fmla="*/ 446056 h 5077959"/>
              <a:gd name="connsiteX36" fmla="*/ 8387114 w 12192000"/>
              <a:gd name="connsiteY36" fmla="*/ 431694 h 5077959"/>
              <a:gd name="connsiteX37" fmla="*/ 8670640 w 12192000"/>
              <a:gd name="connsiteY37" fmla="*/ 414528 h 5077959"/>
              <a:gd name="connsiteX38" fmla="*/ 8955446 w 12192000"/>
              <a:gd name="connsiteY38" fmla="*/ 398064 h 5077959"/>
              <a:gd name="connsiteX39" fmla="*/ 9240250 w 12192000"/>
              <a:gd name="connsiteY39" fmla="*/ 377045 h 5077959"/>
              <a:gd name="connsiteX40" fmla="*/ 9528886 w 12192000"/>
              <a:gd name="connsiteY40" fmla="*/ 351823 h 5077959"/>
              <a:gd name="connsiteX41" fmla="*/ 9813691 w 12192000"/>
              <a:gd name="connsiteY41" fmla="*/ 326601 h 5077959"/>
              <a:gd name="connsiteX42" fmla="*/ 10103603 w 12192000"/>
              <a:gd name="connsiteY42" fmla="*/ 297525 h 5077959"/>
              <a:gd name="connsiteX43" fmla="*/ 10394794 w 12192000"/>
              <a:gd name="connsiteY43" fmla="*/ 265647 h 5077959"/>
              <a:gd name="connsiteX44" fmla="*/ 10682153 w 12192000"/>
              <a:gd name="connsiteY44" fmla="*/ 232018 h 5077959"/>
              <a:gd name="connsiteX45" fmla="*/ 10973344 w 12192000"/>
              <a:gd name="connsiteY45" fmla="*/ 192783 h 5077959"/>
              <a:gd name="connsiteX46" fmla="*/ 11263257 w 12192000"/>
              <a:gd name="connsiteY46" fmla="*/ 150746 h 5077959"/>
              <a:gd name="connsiteX47" fmla="*/ 11554448 w 12192000"/>
              <a:gd name="connsiteY47" fmla="*/ 109060 h 5077959"/>
              <a:gd name="connsiteX48" fmla="*/ 11844360 w 12192000"/>
              <a:gd name="connsiteY48" fmla="*/ 60367 h 5077959"/>
              <a:gd name="connsiteX49" fmla="*/ 12132996 w 12192000"/>
              <a:gd name="connsiteY49" fmla="*/ 10623 h 507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2192000" h="5077959">
                <a:moveTo>
                  <a:pt x="12192000" y="0"/>
                </a:moveTo>
                <a:lnTo>
                  <a:pt x="12192000" y="1972152"/>
                </a:lnTo>
                <a:lnTo>
                  <a:pt x="12192000" y="2361342"/>
                </a:lnTo>
                <a:lnTo>
                  <a:pt x="12192000" y="5077959"/>
                </a:lnTo>
                <a:lnTo>
                  <a:pt x="0" y="5077959"/>
                </a:lnTo>
                <a:lnTo>
                  <a:pt x="0" y="2361342"/>
                </a:lnTo>
                <a:lnTo>
                  <a:pt x="0" y="1972152"/>
                </a:lnTo>
                <a:lnTo>
                  <a:pt x="0" y="12515"/>
                </a:lnTo>
                <a:lnTo>
                  <a:pt x="108623" y="29540"/>
                </a:lnTo>
                <a:lnTo>
                  <a:pt x="300195" y="56163"/>
                </a:lnTo>
                <a:lnTo>
                  <a:pt x="527528" y="88041"/>
                </a:lnTo>
                <a:lnTo>
                  <a:pt x="779127" y="121671"/>
                </a:lnTo>
                <a:lnTo>
                  <a:pt x="1062654" y="157052"/>
                </a:lnTo>
                <a:lnTo>
                  <a:pt x="1371726" y="194535"/>
                </a:lnTo>
                <a:lnTo>
                  <a:pt x="1707616" y="232018"/>
                </a:lnTo>
                <a:lnTo>
                  <a:pt x="2065219" y="270201"/>
                </a:lnTo>
                <a:lnTo>
                  <a:pt x="2450918" y="305583"/>
                </a:lnTo>
                <a:lnTo>
                  <a:pt x="2854496" y="339562"/>
                </a:lnTo>
                <a:lnTo>
                  <a:pt x="3281065" y="370390"/>
                </a:lnTo>
                <a:lnTo>
                  <a:pt x="3725514" y="399815"/>
                </a:lnTo>
                <a:lnTo>
                  <a:pt x="4189119" y="427490"/>
                </a:lnTo>
                <a:lnTo>
                  <a:pt x="4426671" y="437298"/>
                </a:lnTo>
                <a:lnTo>
                  <a:pt x="4669330" y="448158"/>
                </a:lnTo>
                <a:lnTo>
                  <a:pt x="4915819" y="458317"/>
                </a:lnTo>
                <a:lnTo>
                  <a:pt x="5163586" y="464973"/>
                </a:lnTo>
                <a:lnTo>
                  <a:pt x="5416461" y="470928"/>
                </a:lnTo>
                <a:lnTo>
                  <a:pt x="5671892" y="477234"/>
                </a:lnTo>
                <a:lnTo>
                  <a:pt x="5932430" y="481437"/>
                </a:lnTo>
                <a:lnTo>
                  <a:pt x="6195523" y="481437"/>
                </a:lnTo>
                <a:lnTo>
                  <a:pt x="6461170" y="483539"/>
                </a:lnTo>
                <a:lnTo>
                  <a:pt x="6729372" y="481437"/>
                </a:lnTo>
                <a:lnTo>
                  <a:pt x="7001406" y="477234"/>
                </a:lnTo>
                <a:lnTo>
                  <a:pt x="7273439" y="473380"/>
                </a:lnTo>
                <a:lnTo>
                  <a:pt x="7549303" y="464973"/>
                </a:lnTo>
                <a:lnTo>
                  <a:pt x="7827722" y="456215"/>
                </a:lnTo>
                <a:lnTo>
                  <a:pt x="8106140" y="446056"/>
                </a:lnTo>
                <a:lnTo>
                  <a:pt x="8387114" y="431694"/>
                </a:lnTo>
                <a:lnTo>
                  <a:pt x="8670640" y="414528"/>
                </a:lnTo>
                <a:lnTo>
                  <a:pt x="8955446" y="398064"/>
                </a:lnTo>
                <a:lnTo>
                  <a:pt x="9240250" y="377045"/>
                </a:lnTo>
                <a:lnTo>
                  <a:pt x="9528886" y="351823"/>
                </a:lnTo>
                <a:lnTo>
                  <a:pt x="9813691" y="326601"/>
                </a:lnTo>
                <a:lnTo>
                  <a:pt x="10103603" y="297525"/>
                </a:lnTo>
                <a:lnTo>
                  <a:pt x="10394794" y="265647"/>
                </a:lnTo>
                <a:lnTo>
                  <a:pt x="10682153" y="232018"/>
                </a:lnTo>
                <a:lnTo>
                  <a:pt x="10973344" y="192783"/>
                </a:lnTo>
                <a:lnTo>
                  <a:pt x="11263257" y="150746"/>
                </a:lnTo>
                <a:lnTo>
                  <a:pt x="11554448" y="109060"/>
                </a:lnTo>
                <a:lnTo>
                  <a:pt x="11844360" y="60367"/>
                </a:lnTo>
                <a:lnTo>
                  <a:pt x="12132996" y="106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92A2039-50D4-4D49-A79F-C82A1D913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51435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C1C7165-8A3A-44EB-88D0-4EFA36A004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 useBgFill="1">
          <p:nvSpPr>
            <p:cNvPr id="35" name="Freeform 5">
              <a:extLst>
                <a:ext uri="{FF2B5EF4-FFF2-40B4-BE49-F238E27FC236}">
                  <a16:creationId xmlns:a16="http://schemas.microsoft.com/office/drawing/2014/main" id="{A1081473-BB93-49A4-B605-4E2053739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</p:sp>
      </p:grpSp>
      <p:sp>
        <p:nvSpPr>
          <p:cNvPr id="2" name="object 2"/>
          <p:cNvSpPr txBox="1"/>
          <p:nvPr/>
        </p:nvSpPr>
        <p:spPr>
          <a:xfrm>
            <a:off x="381001" y="592903"/>
            <a:ext cx="8382000" cy="733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12700" marR="508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3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INTELLIGENCE AS A SERVICE. SELF-MANAGEMENT OF SERVICES</a:t>
            </a:r>
          </a:p>
          <a:p>
            <a:pPr marL="12700" marR="508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300" b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Intelligent </a:t>
            </a:r>
            <a:r>
              <a:rPr lang="en-US" sz="2300" b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infrastructure </a:t>
            </a:r>
            <a:r>
              <a:rPr lang="en-US" sz="2300" b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design </a:t>
            </a:r>
            <a:r>
              <a:rPr lang="en-US" sz="23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for the IoT (DII</a:t>
            </a:r>
            <a:r>
              <a:rPr lang="en-US" sz="2300" b="1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)</a:t>
            </a:r>
          </a:p>
          <a:p>
            <a:pPr marL="12700" marR="508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300" b="1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(Second Part)</a:t>
            </a:r>
            <a:endParaRPr lang="en-US" sz="2300" b="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29200" y="4352932"/>
            <a:ext cx="6313152" cy="2562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2700" marR="508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pc="35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Alfonso González Briones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21F0786F-E3BF-0140-A657-281411882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788361"/>
            <a:ext cx="2590801" cy="66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ject 3">
            <a:extLst>
              <a:ext uri="{FF2B5EF4-FFF2-40B4-BE49-F238E27FC236}">
                <a16:creationId xmlns:a16="http://schemas.microsoft.com/office/drawing/2014/main" id="{5680DF69-2D7C-8B41-B01E-31B152127DC9}"/>
              </a:ext>
            </a:extLst>
          </p:cNvPr>
          <p:cNvSpPr txBox="1"/>
          <p:nvPr/>
        </p:nvSpPr>
        <p:spPr>
          <a:xfrm>
            <a:off x="2895600" y="4706536"/>
            <a:ext cx="6313152" cy="2562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2700" marR="508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Based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on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material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created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by Jorge Gómez Sanz</a:t>
            </a:r>
          </a:p>
        </p:txBody>
      </p:sp>
    </p:spTree>
  </p:cSld>
  <p:clrMapOvr>
    <a:masterClrMapping/>
  </p:clrMapOvr>
</p:sld>
</file>

<file path=ppt/slides/slide1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F3296CD-A63C-4D4F-AAD6-347B6E792551}"/>
              </a:ext>
            </a:extLst>
          </p:cNvPr>
          <p:cNvSpPr txBox="1"/>
          <p:nvPr/>
        </p:nvSpPr>
        <p:spPr>
          <a:xfrm>
            <a:off x="289301" y="2779889"/>
            <a:ext cx="6222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noProof="1">
                <a:solidFill>
                  <a:srgbClr val="0F2B46"/>
                </a:solidFill>
                <a:latin typeface="Helvetica" pitchFamily="2" charset="0"/>
              </a:rPr>
              <a:t>Subscribe to DeepL Pro to edit this document.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DA699B-AA79-2E42-83E3-ACBDD53F87D8}"/>
              </a:ext>
            </a:extLst>
          </p:cNvPr>
          <p:cNvSpPr txBox="1"/>
          <p:nvPr/>
        </p:nvSpPr>
        <p:spPr>
          <a:xfrm>
            <a:off x="289301" y="3241554"/>
            <a:ext cx="4887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noProof="1">
                <a:solidFill>
                  <a:srgbClr val="0F2B46"/>
                </a:solidFill>
                <a:latin typeface="Helvetica" pitchFamily="2" charset="0"/>
              </a:rPr>
              <a:t>Visit </a:t>
            </a:r>
            <a:r>
              <a:rPr lang="de-DE" noProof="1">
                <a:solidFill>
                  <a:srgbClr val="006494"/>
                </a:solidFill>
                <a:latin typeface="Helvetica" pitchFamily="2" charset="0"/>
                <a:hlinkClick r:id="R4b865585098e48cf"/>
              </a:rPr>
              <a:t>www.DeepL.com/pro</a:t>
            </a:r>
            <a:r>
              <a:rPr lang="de-DE" noProof="1">
                <a:solidFill>
                  <a:srgbClr val="0F2B46"/>
                </a:solidFill>
                <a:latin typeface="Helvetica" pitchFamily="2" charset="0"/>
              </a:rPr>
              <a:t> for more information.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465485-E747-EF46-84F2-5C5CB0F90C9B}"/>
              </a:ext>
            </a:extLst>
          </p:cNvPr>
          <p:cNvPicPr>
            <a:picLocks noChangeAspect="1"/>
          </p:cNvPicPr>
          <p:nvPr/>
        </p:nvPicPr>
        <p:blipFill>
          <a:blip r:embed="R3dd02ffe41094d03"/>
          <a:stretch>
            <a:fillRect/>
          </a:stretch>
        </p:blipFill>
        <p:spPr>
          <a:xfrm>
            <a:off x="400512" y="1215557"/>
            <a:ext cx="26162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64504"/>
      </p:ext>
    </p:extLst>
  </p:cSld>
  <p:clrMapOvr>
    <a:masterClrMapping/>
  </p:clrMapOvr>
</p:sld>
</file>

<file path=ppt/slides/slide24.xml><?xml version="1.0" encoding="utf-8"?>
<p:sld xmlns:a16="http://schemas.microsoft.com/office/drawing/2014/main" xmlns:adec="http://schemas.microsoft.com/office/drawing/2017/decorative" xmlns:p16="http://schemas.microsoft.com/office/powerpoint/2015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712E451E-151A-4910-BF41-6A040B659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C296EFE4-A70C-4388-9A15-3F657B661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187" y="355308"/>
            <a:ext cx="8420318" cy="4427122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6215" y="285750"/>
            <a:ext cx="6571060" cy="6740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defTabSz="457200"/>
            <a:r>
              <a:rPr lang="en-US" sz="3200" dirty="0" err="1">
                <a:solidFill>
                  <a:schemeClr val="tx2"/>
                </a:solidFill>
              </a:rPr>
              <a:t>Introduction </a:t>
            </a:r>
            <a:r>
              <a:rPr lang="en-US" sz="3200" dirty="0">
                <a:solidFill>
                  <a:schemeClr val="tx2"/>
                </a:solidFill>
              </a:rPr>
              <a:t>SaaS and Serverless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25EBAFC-9388-432A-BCFD-EEA2F410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object 3"/>
          <p:cNvSpPr txBox="1"/>
          <p:nvPr/>
        </p:nvSpPr>
        <p:spPr>
          <a:xfrm>
            <a:off x="533400" y="1047750"/>
            <a:ext cx="7262812" cy="37346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354330" indent="-34163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353695" algn="l"/>
                <a:tab pos="354330" algn="l"/>
              </a:tabLst>
            </a:pPr>
            <a:r>
              <a:rPr lang="en-US" sz="1700" b="1" dirty="0"/>
              <a:t>PaaS for IoT</a:t>
            </a:r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n-US" sz="1600" dirty="0"/>
              <a:t>Azure + IoT Edge: </a:t>
            </a:r>
            <a:r>
              <a:rPr lang="en-US" sz="1600" dirty="0" err="1"/>
              <a:t>adds </a:t>
            </a:r>
            <a:r>
              <a:rPr lang="en-US" sz="1600" dirty="0"/>
              <a:t>Edge </a:t>
            </a:r>
            <a:r>
              <a:rPr lang="en-US" sz="1600" dirty="0" err="1"/>
              <a:t>computing </a:t>
            </a:r>
            <a:r>
              <a:rPr lang="en-US" sz="1600" dirty="0" err="1"/>
              <a:t>capabilities. </a:t>
            </a:r>
            <a:r>
              <a:rPr lang="en-US" sz="1600" dirty="0" err="1"/>
              <a:t>Allows </a:t>
            </a:r>
            <a:r>
              <a:rPr lang="en-US" sz="1600" dirty="0" err="1"/>
              <a:t>code </a:t>
            </a:r>
            <a:r>
              <a:rPr lang="en-US" sz="1600" dirty="0" err="1"/>
              <a:t>to be </a:t>
            </a:r>
            <a:r>
              <a:rPr lang="en-US" sz="1600" dirty="0" err="1"/>
              <a:t>deployed </a:t>
            </a:r>
            <a:r>
              <a:rPr lang="en-US" sz="1600" dirty="0"/>
              <a:t>to </a:t>
            </a:r>
            <a:r>
              <a:rPr lang="en-US" sz="1600" dirty="0" err="1"/>
              <a:t>run </a:t>
            </a:r>
            <a:r>
              <a:rPr lang="en-US" sz="1600" dirty="0" err="1"/>
              <a:t>there</a:t>
            </a:r>
            <a:r>
              <a:rPr lang="en-US" sz="1600" dirty="0"/>
              <a:t>.</a:t>
            </a:r>
            <a:endParaRPr lang="en-US" sz="1600" dirty="0">
              <a:highlight>
                <a:srgbClr val="FFFF00"/>
              </a:highlight>
            </a:endParaRPr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endParaRPr lang="en-US" sz="1600" dirty="0"/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endParaRPr lang="en-US" sz="1600" dirty="0"/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endParaRPr lang="en-US" sz="1600" dirty="0"/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endParaRPr lang="en-US" sz="1600" dirty="0"/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endParaRPr lang="en-US" sz="1600" dirty="0"/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endParaRPr lang="en-US" sz="1600" dirty="0"/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n-US" sz="1600" dirty="0"/>
              <a:t>Azure Digital Twins, manage digital twins, </a:t>
            </a:r>
            <a:r>
              <a:rPr lang="en-US" sz="1600" dirty="0"/>
              <a:t>https://www.youtube.com/watch?v=AtYEpvnEpp0 </a:t>
            </a:r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n-US" sz="1600" dirty="0" err="1"/>
              <a:t>Others </a:t>
            </a:r>
            <a:endParaRPr lang="en-US" sz="1600" dirty="0"/>
          </a:p>
          <a:p>
            <a:pPr marL="1268730" lvl="2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n-US" sz="1600" dirty="0"/>
              <a:t>Apache </a:t>
            </a:r>
            <a:r>
              <a:rPr lang="en-US" sz="1600" dirty="0" err="1"/>
              <a:t>kafka</a:t>
            </a:r>
            <a:r>
              <a:rPr lang="en-US" sz="1600" dirty="0"/>
              <a:t>, </a:t>
            </a:r>
            <a:r>
              <a:rPr lang="en-US" sz="1600" dirty="0"/>
              <a:t>real </a:t>
            </a:r>
            <a:r>
              <a:rPr lang="en-US" sz="1600" dirty="0" err="1"/>
              <a:t>time </a:t>
            </a:r>
            <a:r>
              <a:rPr lang="en-US" sz="1600" dirty="0" err="1"/>
              <a:t>data </a:t>
            </a:r>
            <a:r>
              <a:rPr lang="en-US" sz="1600" dirty="0"/>
              <a:t>processing. </a:t>
            </a:r>
            <a:r>
              <a:rPr lang="en-US" sz="1600" dirty="0">
                <a:hlinkClick r:id="rId3"/>
              </a:rPr>
              <a:t>https://kafka.apache.org </a:t>
            </a:r>
          </a:p>
          <a:p>
            <a:pPr marL="1268730" lvl="2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n-US" sz="1600" dirty="0"/>
              <a:t>Apache spark, </a:t>
            </a:r>
            <a:r>
              <a:rPr lang="en-US" sz="1600" dirty="0"/>
              <a:t>off-line </a:t>
            </a:r>
            <a:r>
              <a:rPr lang="en-US" sz="1600" dirty="0" err="1"/>
              <a:t>data </a:t>
            </a:r>
            <a:r>
              <a:rPr lang="en-US" sz="1600" dirty="0"/>
              <a:t>processing. </a:t>
            </a:r>
            <a:r>
              <a:rPr lang="en-US" sz="1600" dirty="0">
                <a:hlinkClick r:id="rId4"/>
              </a:rPr>
              <a:t>https://spark.apache.org/ </a:t>
            </a:r>
            <a:endParaRPr lang="en-US" dirty="0"/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</a:tabLst>
            </a:pPr>
            <a:endParaRPr lang="en-US" sz="500" dirty="0"/>
          </a:p>
        </p:txBody>
      </p:sp>
      <p:pic>
        <p:nvPicPr>
          <p:cNvPr id="5" name="Imagen 4" descr="Diagrama&#10;&#10;Descripción generada automáticamente">
            <a:extLst>
              <a:ext uri="{FF2B5EF4-FFF2-40B4-BE49-F238E27FC236}">
                <a16:creationId xmlns:a16="http://schemas.microsoft.com/office/drawing/2014/main" id="{B0E78570-B05C-9245-A31E-3D2FA94D25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809750"/>
            <a:ext cx="5343650" cy="168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080765"/>
      </p:ext>
    </p:extLst>
  </p:cSld>
  <p:clrMapOvr>
    <a:masterClrMapping/>
  </p:clrMapOvr>
</p:sld>
</file>

<file path=ppt/slides/slide315.xml><?xml version="1.0" encoding="utf-8"?>
<p:sld xmlns:a16="http://schemas.microsoft.com/office/drawing/2014/main" xmlns:adec="http://schemas.microsoft.com/office/drawing/2017/decorative" xmlns:p16="http://schemas.microsoft.com/office/powerpoint/2015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712E451E-151A-4910-BF41-6A040B659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C296EFE4-A70C-4388-9A15-3F657B661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187" y="355308"/>
            <a:ext cx="8420318" cy="4427122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6215" y="285750"/>
            <a:ext cx="6571060" cy="6740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defTabSz="457200"/>
            <a:r>
              <a:rPr lang="en-US" sz="3200" dirty="0" err="1">
                <a:solidFill>
                  <a:schemeClr val="tx2"/>
                </a:solidFill>
              </a:rPr>
              <a:t>Introduction </a:t>
            </a:r>
            <a:r>
              <a:rPr lang="en-US" sz="3200" dirty="0">
                <a:solidFill>
                  <a:schemeClr val="tx2"/>
                </a:solidFill>
              </a:rPr>
              <a:t>SaaS and Serverless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25EBAFC-9388-432A-BCFD-EEA2F410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object 3"/>
          <p:cNvSpPr txBox="1"/>
          <p:nvPr/>
        </p:nvSpPr>
        <p:spPr>
          <a:xfrm>
            <a:off x="533400" y="1047750"/>
            <a:ext cx="7262812" cy="37346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354330" indent="-34163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353695" algn="l"/>
                <a:tab pos="354330" algn="l"/>
              </a:tabLst>
            </a:pPr>
            <a:r>
              <a:rPr lang="en-US" sz="1700" b="1" dirty="0" err="1"/>
              <a:t>Introduction </a:t>
            </a:r>
            <a:r>
              <a:rPr lang="en-US" sz="1700" b="1" dirty="0"/>
              <a:t>to SaaS </a:t>
            </a:r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n-US" sz="1600" dirty="0"/>
              <a:t>SaaS or Software </a:t>
            </a:r>
            <a:r>
              <a:rPr lang="en-US" sz="1600" dirty="0" err="1"/>
              <a:t>as a </a:t>
            </a:r>
            <a:r>
              <a:rPr lang="en-US" sz="1600" dirty="0" err="1"/>
              <a:t>Service </a:t>
            </a:r>
            <a:r>
              <a:rPr lang="en-US" sz="1600" dirty="0"/>
              <a:t>is </a:t>
            </a:r>
            <a:r>
              <a:rPr lang="en-US" sz="1600" dirty="0" err="1"/>
              <a:t>another </a:t>
            </a:r>
            <a:r>
              <a:rPr lang="en-US" sz="1600" dirty="0" err="1"/>
              <a:t>cloud </a:t>
            </a:r>
            <a:r>
              <a:rPr lang="en-US" sz="1600" dirty="0" err="1"/>
              <a:t>paradigm </a:t>
            </a:r>
            <a:r>
              <a:rPr lang="en-US" sz="1600" dirty="0" err="1"/>
              <a:t>where </a:t>
            </a:r>
            <a:r>
              <a:rPr lang="en-US" sz="1600" dirty="0"/>
              <a:t>the idea is that the software you </a:t>
            </a:r>
            <a:r>
              <a:rPr lang="en-US" sz="1600" dirty="0" err="1"/>
              <a:t>need </a:t>
            </a:r>
            <a:r>
              <a:rPr lang="en-US" sz="1600" dirty="0" err="1"/>
              <a:t>is </a:t>
            </a:r>
            <a:r>
              <a:rPr lang="en-US" sz="1600" dirty="0"/>
              <a:t>not </a:t>
            </a:r>
            <a:r>
              <a:rPr lang="en-US" sz="1600" dirty="0" err="1"/>
              <a:t>on </a:t>
            </a:r>
            <a:r>
              <a:rPr lang="en-US" sz="1600" dirty="0" err="1"/>
              <a:t>your </a:t>
            </a:r>
            <a:r>
              <a:rPr lang="en-US" sz="1600" dirty="0"/>
              <a:t>premises.</a:t>
            </a:r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n-US" sz="1600" dirty="0" err="1"/>
              <a:t>You </a:t>
            </a:r>
            <a:r>
              <a:rPr lang="en-US" sz="1600" dirty="0" err="1"/>
              <a:t>rely on </a:t>
            </a:r>
            <a:r>
              <a:rPr lang="en-US" sz="1600" dirty="0" err="1"/>
              <a:t>others </a:t>
            </a:r>
            <a:r>
              <a:rPr lang="en-US" sz="1600" dirty="0"/>
              <a:t>to </a:t>
            </a:r>
            <a:r>
              <a:rPr lang="en-US" sz="1600" dirty="0" err="1"/>
              <a:t>maintain </a:t>
            </a:r>
            <a:r>
              <a:rPr lang="en-US" sz="1600" dirty="0" err="1"/>
              <a:t>this </a:t>
            </a:r>
            <a:r>
              <a:rPr lang="en-US" sz="1600" dirty="0"/>
              <a:t>software and </a:t>
            </a:r>
            <a:r>
              <a:rPr lang="en-US" sz="1600" dirty="0" err="1"/>
              <a:t>become </a:t>
            </a:r>
            <a:r>
              <a:rPr lang="en-US" sz="1600" dirty="0"/>
              <a:t>a </a:t>
            </a:r>
            <a:r>
              <a:rPr lang="en-US" sz="1600" dirty="0" err="1"/>
              <a:t>remote </a:t>
            </a:r>
            <a:r>
              <a:rPr lang="en-US" sz="1600" dirty="0" err="1"/>
              <a:t>customer</a:t>
            </a:r>
            <a:r>
              <a:rPr lang="en-US" sz="1600" dirty="0"/>
              <a:t>.</a:t>
            </a:r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n-US" sz="1600" dirty="0" err="1"/>
              <a:t>Much </a:t>
            </a:r>
            <a:r>
              <a:rPr lang="en-US" sz="1600" dirty="0"/>
              <a:t>like the </a:t>
            </a:r>
            <a:r>
              <a:rPr lang="en-US" sz="1600" dirty="0" err="1"/>
              <a:t>old </a:t>
            </a:r>
            <a:r>
              <a:rPr lang="en-US" sz="1600" dirty="0" err="1"/>
              <a:t>business </a:t>
            </a:r>
            <a:r>
              <a:rPr lang="en-US" sz="1600" dirty="0"/>
              <a:t>model </a:t>
            </a:r>
            <a:r>
              <a:rPr lang="en-US" sz="1600" dirty="0"/>
              <a:t>of the 70's before PC's.</a:t>
            </a:r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n-US" sz="1600" dirty="0"/>
              <a:t>Gartner - </a:t>
            </a:r>
            <a:r>
              <a:rPr lang="en-US" sz="1600" dirty="0"/>
              <a:t>https://gcom.pdodev.aws.gartner.com/en/newsroom </a:t>
            </a:r>
          </a:p>
          <a:p>
            <a:pPr marL="1268730" lvl="2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n-US" sz="1600" dirty="0"/>
              <a:t>[2012] - "Gartner says </a:t>
            </a:r>
            <a:r>
              <a:rPr lang="en-US" sz="1600" dirty="0" err="1"/>
              <a:t>organizations </a:t>
            </a:r>
            <a:r>
              <a:rPr lang="en-US" sz="1600" dirty="0"/>
              <a:t>are </a:t>
            </a:r>
            <a:r>
              <a:rPr lang="en-US" sz="1600" dirty="0" err="1"/>
              <a:t>more </a:t>
            </a:r>
            <a:r>
              <a:rPr lang="en-US" sz="1600" dirty="0" err="1"/>
              <a:t>likely </a:t>
            </a:r>
            <a:r>
              <a:rPr lang="en-US" sz="1600" dirty="0"/>
              <a:t>to use SaaS for </a:t>
            </a:r>
            <a:r>
              <a:rPr lang="en-US" sz="1600" dirty="0" err="1"/>
              <a:t>sensitive </a:t>
            </a:r>
            <a:r>
              <a:rPr lang="en-US" sz="1600" dirty="0" err="1"/>
              <a:t>data </a:t>
            </a:r>
            <a:r>
              <a:rPr lang="en-US" sz="1600" dirty="0"/>
              <a:t>than for </a:t>
            </a:r>
            <a:r>
              <a:rPr lang="en-US" sz="1600" dirty="0" err="1"/>
              <a:t>mission-critical </a:t>
            </a:r>
            <a:r>
              <a:rPr lang="en-US" sz="1600" dirty="0" err="1"/>
              <a:t>data</a:t>
            </a:r>
            <a:r>
              <a:rPr lang="en-US" sz="1600" dirty="0"/>
              <a:t>."</a:t>
            </a:r>
          </a:p>
          <a:p>
            <a:pPr marL="1268730" lvl="2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n-US" sz="1600" dirty="0"/>
              <a:t>[2014] - "</a:t>
            </a:r>
            <a:r>
              <a:rPr lang="en-US" sz="1600" dirty="0"/>
              <a:t>Gartner </a:t>
            </a:r>
            <a:r>
              <a:rPr lang="en-US" sz="1600" dirty="0" err="1"/>
              <a:t>survey </a:t>
            </a:r>
            <a:r>
              <a:rPr lang="en-US" sz="1600" dirty="0"/>
              <a:t>reveals </a:t>
            </a:r>
            <a:r>
              <a:rPr lang="en-US" sz="1600" dirty="0"/>
              <a:t>SaaS </a:t>
            </a:r>
            <a:r>
              <a:rPr lang="en-US" sz="1600" dirty="0" err="1"/>
              <a:t>deployments </a:t>
            </a:r>
            <a:r>
              <a:rPr lang="en-US" sz="1600" dirty="0"/>
              <a:t>are </a:t>
            </a:r>
            <a:r>
              <a:rPr lang="en-US" sz="1600" dirty="0" err="1"/>
              <a:t>now </a:t>
            </a:r>
            <a:r>
              <a:rPr lang="en-US" sz="1600" dirty="0" err="1"/>
              <a:t>mission </a:t>
            </a:r>
            <a:r>
              <a:rPr lang="en-US" sz="1600" dirty="0"/>
              <a:t>critical</a:t>
            </a:r>
            <a:r>
              <a:rPr lang="en-US" sz="1600" dirty="0"/>
              <a:t>."</a:t>
            </a:r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n-US" sz="1600" dirty="0" err="1"/>
              <a:t>Cost </a:t>
            </a:r>
            <a:r>
              <a:rPr lang="en-US" sz="1600" dirty="0"/>
              <a:t>reduction</a:t>
            </a:r>
            <a:r>
              <a:rPr lang="en-US" sz="1600" dirty="0"/>
              <a:t>... </a:t>
            </a:r>
            <a:r>
              <a:rPr lang="en-US" sz="1600" dirty="0" err="1"/>
              <a:t>yes</a:t>
            </a:r>
            <a:r>
              <a:rPr lang="en-US" sz="1600" dirty="0"/>
              <a:t>; </a:t>
            </a:r>
            <a:r>
              <a:rPr lang="en-US" sz="1600" dirty="0" err="1"/>
              <a:t>operational </a:t>
            </a:r>
            <a:r>
              <a:rPr lang="en-US" sz="1600" dirty="0" err="1"/>
              <a:t>agility..</a:t>
            </a:r>
            <a:r>
              <a:rPr lang="en-US" sz="1600" dirty="0"/>
              <a:t>. </a:t>
            </a:r>
            <a:r>
              <a:rPr lang="en-US" sz="1600" dirty="0" err="1"/>
              <a:t>also </a:t>
            </a:r>
            <a:r>
              <a:rPr lang="en-US" sz="1600" dirty="0" err="1"/>
              <a:t/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70411401"/>
      </p:ext>
    </p:extLst>
  </p:cSld>
  <p:clrMapOvr>
    <a:masterClrMapping/>
  </p:clrMapOvr>
</p:sld>
</file>

<file path=ppt/slides/slide412.xml><?xml version="1.0" encoding="utf-8"?>
<p:sld xmlns:a16="http://schemas.microsoft.com/office/drawing/2014/main" xmlns:adec="http://schemas.microsoft.com/office/drawing/2017/decorative" xmlns:p16="http://schemas.microsoft.com/office/powerpoint/2015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712E451E-151A-4910-BF41-6A040B659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C296EFE4-A70C-4388-9A15-3F657B661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187" y="355308"/>
            <a:ext cx="8420318" cy="4427122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6215" y="285750"/>
            <a:ext cx="6571060" cy="6740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defTabSz="457200"/>
            <a:r>
              <a:rPr lang="en-US" sz="3200" dirty="0" err="1">
                <a:solidFill>
                  <a:schemeClr val="tx2"/>
                </a:solidFill>
              </a:rPr>
              <a:t>Introduction </a:t>
            </a:r>
            <a:r>
              <a:rPr lang="en-US" sz="3200" dirty="0">
                <a:solidFill>
                  <a:schemeClr val="tx2"/>
                </a:solidFill>
              </a:rPr>
              <a:t>SaaS and Serverless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25EBAFC-9388-432A-BCFD-EEA2F410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object 3"/>
          <p:cNvSpPr txBox="1"/>
          <p:nvPr/>
        </p:nvSpPr>
        <p:spPr>
          <a:xfrm>
            <a:off x="533400" y="1047750"/>
            <a:ext cx="7262812" cy="37346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354330" indent="-34163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353695" algn="l"/>
                <a:tab pos="354330" algn="l"/>
              </a:tabLst>
            </a:pPr>
            <a:r>
              <a:rPr lang="en-US" sz="1700" b="1" dirty="0" err="1"/>
              <a:t>What </a:t>
            </a:r>
            <a:r>
              <a:rPr lang="en-US" sz="1700" b="1" dirty="0"/>
              <a:t>about IoT? </a:t>
            </a:r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n-US" sz="1600" b="1" dirty="0"/>
              <a:t>Azure</a:t>
            </a:r>
            <a:r>
              <a:rPr lang="en-US" sz="1600" dirty="0"/>
              <a:t>: + IoT Central, </a:t>
            </a:r>
            <a:r>
              <a:rPr lang="en-US" sz="1600" dirty="0" err="1"/>
              <a:t>connect </a:t>
            </a:r>
            <a:r>
              <a:rPr lang="en-US" sz="1600" dirty="0"/>
              <a:t>and </a:t>
            </a:r>
            <a:r>
              <a:rPr lang="en-US" sz="1600" dirty="0" err="1"/>
              <a:t>manage </a:t>
            </a:r>
            <a:r>
              <a:rPr lang="en-US" sz="1600" dirty="0" err="1"/>
              <a:t>your </a:t>
            </a:r>
            <a:r>
              <a:rPr lang="en-US" sz="1600" dirty="0"/>
              <a:t>IoT </a:t>
            </a:r>
            <a:r>
              <a:rPr lang="en-US" sz="1600" dirty="0" err="1"/>
              <a:t>devices</a:t>
            </a:r>
            <a:r>
              <a:rPr lang="en-US" sz="1600" dirty="0"/>
              <a:t>, </a:t>
            </a:r>
            <a:r>
              <a:rPr lang="en-US" sz="1600" dirty="0"/>
              <a:t>https://docs.microsoft.com/en-us/azure/iot-central/ + IoT Hub, </a:t>
            </a:r>
            <a:r>
              <a:rPr lang="en-US" sz="1600" dirty="0" err="1"/>
              <a:t>communication </a:t>
            </a:r>
            <a:r>
              <a:rPr lang="en-US" sz="1600" dirty="0"/>
              <a:t>hub </a:t>
            </a:r>
            <a:r>
              <a:rPr lang="en-US" sz="1600" dirty="0"/>
              <a:t>for IoT, </a:t>
            </a:r>
            <a:r>
              <a:rPr lang="en-US" sz="1600" dirty="0"/>
              <a:t>https://azure.microsoft.com/en-us/services/iot-hub/ </a:t>
            </a:r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n-US" sz="1600" b="1" dirty="0"/>
              <a:t>IBM</a:t>
            </a:r>
            <a:r>
              <a:rPr lang="en-US" sz="1600" dirty="0"/>
              <a:t>: + Internet of </a:t>
            </a:r>
            <a:r>
              <a:rPr lang="en-US" sz="1600" dirty="0" err="1"/>
              <a:t>Things</a:t>
            </a:r>
            <a:r>
              <a:rPr lang="en-US" sz="1600" dirty="0"/>
              <a:t> Platform</a:t>
            </a:r>
            <a:r>
              <a:rPr lang="en-US" sz="1600" dirty="0"/>
              <a:t>, </a:t>
            </a:r>
            <a:r>
              <a:rPr lang="en-US" sz="1600" dirty="0"/>
              <a:t>https://console.bluemix.net/catalog/services/internet-of-things-platform + AT&amp;T Flow Designer, </a:t>
            </a:r>
            <a:r>
              <a:rPr lang="en-US" sz="1600" dirty="0" err="1"/>
              <a:t>design </a:t>
            </a:r>
            <a:r>
              <a:rPr lang="en-US" sz="1600" dirty="0"/>
              <a:t>IoT </a:t>
            </a:r>
            <a:r>
              <a:rPr lang="en-US" sz="1600" dirty="0" err="1"/>
              <a:t>solutions </a:t>
            </a:r>
            <a:r>
              <a:rPr lang="en-US" sz="1600" dirty="0"/>
              <a:t>with </a:t>
            </a:r>
            <a:r>
              <a:rPr lang="en-US" sz="1600" dirty="0" err="1"/>
              <a:t>graphics </a:t>
            </a:r>
            <a:r>
              <a:rPr lang="en-US" sz="1600" dirty="0"/>
              <a:t>+ Bosch IoT Rollouts, </a:t>
            </a:r>
            <a:r>
              <a:rPr lang="en-US" sz="1600" dirty="0" err="1"/>
              <a:t>update </a:t>
            </a:r>
            <a:r>
              <a:rPr lang="en-US" sz="1600" dirty="0" err="1"/>
              <a:t>device </a:t>
            </a:r>
            <a:r>
              <a:rPr lang="en-US" sz="1600" dirty="0"/>
              <a:t>firmware </a:t>
            </a:r>
            <a:r>
              <a:rPr lang="en-US" sz="1600" dirty="0"/>
              <a:t>+ Car </a:t>
            </a:r>
            <a:r>
              <a:rPr lang="en-US" sz="1600" dirty="0" err="1"/>
              <a:t>diagnostic </a:t>
            </a:r>
            <a:r>
              <a:rPr lang="en-US" sz="1600" dirty="0"/>
              <a:t>API</a:t>
            </a:r>
            <a:r>
              <a:rPr lang="en-US" sz="1600" dirty="0"/>
              <a:t>, to read and </a:t>
            </a:r>
            <a:r>
              <a:rPr lang="en-US" sz="1600" dirty="0" err="1"/>
              <a:t>interpret </a:t>
            </a:r>
            <a:r>
              <a:rPr lang="en-US" sz="1600" dirty="0"/>
              <a:t>OBD </a:t>
            </a:r>
            <a:r>
              <a:rPr lang="en-US" sz="1600" dirty="0" err="1"/>
              <a:t>codes </a:t>
            </a:r>
            <a:r>
              <a:rPr lang="en-US" sz="1600" dirty="0"/>
              <a:t>+ </a:t>
            </a:r>
            <a:r>
              <a:rPr lang="en-US" sz="1600" dirty="0" err="1"/>
              <a:t>Precision </a:t>
            </a:r>
            <a:r>
              <a:rPr lang="en-US" sz="1600" dirty="0" err="1"/>
              <a:t>location</a:t>
            </a:r>
            <a:r>
              <a:rPr lang="en-US" sz="1600" dirty="0"/>
              <a:t>, </a:t>
            </a:r>
            <a:r>
              <a:rPr lang="en-US" sz="1600" dirty="0" err="1"/>
              <a:t>using </a:t>
            </a:r>
            <a:r>
              <a:rPr lang="en-US" sz="1600" dirty="0"/>
              <a:t>WIFI, </a:t>
            </a:r>
            <a:r>
              <a:rPr lang="en-US" sz="1600" dirty="0" err="1"/>
              <a:t>gps</a:t>
            </a:r>
            <a:r>
              <a:rPr lang="en-US" sz="1600" dirty="0"/>
              <a:t>, </a:t>
            </a:r>
            <a:r>
              <a:rPr lang="en-US" sz="1600" dirty="0" err="1"/>
              <a:t>cellular </a:t>
            </a:r>
            <a:r>
              <a:rPr lang="en-US" sz="1600" dirty="0"/>
              <a:t>or </a:t>
            </a:r>
            <a:r>
              <a:rPr lang="en-US" sz="1600" dirty="0" err="1"/>
              <a:t>hybrid </a:t>
            </a:r>
            <a:r>
              <a:rPr lang="en-US" sz="1600" dirty="0" err="1"/>
              <a:t>location </a:t>
            </a:r>
            <a:r>
              <a:rPr lang="en-US" sz="1600" dirty="0"/>
              <a:t>+ </a:t>
            </a:r>
            <a:r>
              <a:rPr lang="en-US" sz="1600" dirty="0" err="1"/>
              <a:t>Unification </a:t>
            </a:r>
            <a:r>
              <a:rPr lang="en-US" sz="1600" dirty="0"/>
              <a:t>Engine</a:t>
            </a:r>
            <a:r>
              <a:rPr lang="en-US" sz="1600" dirty="0"/>
              <a:t>, an </a:t>
            </a:r>
            <a:r>
              <a:rPr lang="en-US" sz="1600" dirty="0"/>
              <a:t>IoT </a:t>
            </a:r>
            <a:r>
              <a:rPr lang="en-US" sz="1600" dirty="0" err="1"/>
              <a:t>messaging </a:t>
            </a:r>
            <a:r>
              <a:rPr lang="en-US" sz="1600" dirty="0"/>
              <a:t>platform </a:t>
            </a:r>
            <a:r>
              <a:rPr lang="en-US" sz="1600" dirty="0" err="1"/>
              <a:t>covering </a:t>
            </a:r>
            <a:r>
              <a:rPr lang="en-US" sz="1600" dirty="0"/>
              <a:t>SMS, </a:t>
            </a:r>
            <a:r>
              <a:rPr lang="en-US" sz="1600" dirty="0" err="1"/>
              <a:t>email</a:t>
            </a:r>
            <a:r>
              <a:rPr lang="en-US" sz="1600" dirty="0"/>
              <a:t>, </a:t>
            </a:r>
            <a:r>
              <a:rPr lang="en-US" sz="1600" dirty="0" err="1"/>
              <a:t>whatsapp </a:t>
            </a:r>
            <a:r>
              <a:rPr lang="en-US" sz="1600" dirty="0"/>
              <a:t>to </a:t>
            </a:r>
            <a:r>
              <a:rPr lang="en-US" sz="1600" dirty="0" err="1"/>
              <a:t>connect </a:t>
            </a:r>
            <a:r>
              <a:rPr lang="en-US" sz="1600" dirty="0" err="1"/>
              <a:t>human </a:t>
            </a:r>
            <a:r>
              <a:rPr lang="en-US" sz="1600" dirty="0"/>
              <a:t>and </a:t>
            </a:r>
            <a:r>
              <a:rPr lang="en-US" sz="1600" dirty="0" err="1"/>
              <a:t>devices </a:t>
            </a:r>
            <a:r>
              <a:rPr lang="en-US" sz="1600" dirty="0" err="1"/>
              <a:t>using </a:t>
            </a:r>
            <a:r>
              <a:rPr lang="en-US" sz="1600" dirty="0"/>
              <a:t>NLP</a:t>
            </a:r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n-US" sz="1600" b="1" dirty="0" err="1"/>
              <a:t>OpenSource </a:t>
            </a:r>
            <a:r>
              <a:rPr lang="en-US" sz="1600" b="1" dirty="0"/>
              <a:t>+ </a:t>
            </a:r>
            <a:r>
              <a:rPr lang="en-US" sz="1600" b="1" dirty="0" err="1"/>
              <a:t>thingsboard: </a:t>
            </a:r>
            <a:r>
              <a:rPr lang="en-US" sz="1600" dirty="0">
                <a:hlinkClick r:id="rId5"/>
              </a:rPr>
              <a:t>https:</a:t>
            </a:r>
            <a:r>
              <a:rPr lang="en-US" sz="1600" dirty="0">
                <a:hlinkClick r:id="rId6"/>
              </a:rPr>
              <a:t>//thingsboard.io/; </a:t>
            </a:r>
            <a:r>
              <a:rPr lang="en-US" sz="1600" dirty="0"/>
              <a:t>https://github.com/thingsboard + FIWARE: </a:t>
            </a:r>
            <a:r>
              <a:rPr lang="en-US" sz="1600" dirty="0">
                <a:hlinkClick r:id="rId7"/>
              </a:rPr>
              <a:t>https:</a:t>
            </a:r>
            <a:r>
              <a:rPr lang="en-US" sz="1600" dirty="0"/>
              <a:t>//www.fiware.org/successstories/smartappcity; </a:t>
            </a:r>
            <a:r>
              <a:rPr lang="en-US" sz="1600" dirty="0">
                <a:hlinkClick r:id="rId8"/>
              </a:rPr>
              <a:t>https://github.com/Fiware </a:t>
            </a:r>
            <a:r>
              <a:rPr lang="en-US" sz="1600" dirty="0"/>
              <a:t>+ AEROGEAR: </a:t>
            </a:r>
            <a:r>
              <a:rPr lang="en-US" sz="1600" dirty="0">
                <a:hlinkClick r:id="rId9"/>
              </a:rPr>
              <a:t>https://aerogear.org/ </a:t>
            </a:r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n-US" sz="1600" dirty="0"/>
              <a:t>Not so </a:t>
            </a:r>
            <a:r>
              <a:rPr lang="en-US" sz="1600" dirty="0" err="1"/>
              <a:t>open source </a:t>
            </a:r>
            <a:r>
              <a:rPr lang="en-US" sz="1600" dirty="0"/>
              <a:t>+ </a:t>
            </a:r>
            <a:r>
              <a:rPr lang="en-US" sz="1600" dirty="0" err="1"/>
              <a:t>OneSignal: </a:t>
            </a:r>
            <a:r>
              <a:rPr lang="en-US" sz="1600" dirty="0">
                <a:hlinkClick r:id="rId10"/>
              </a:rPr>
              <a:t>https:</a:t>
            </a:r>
            <a:r>
              <a:rPr lang="en-US" sz="1600" dirty="0"/>
              <a:t>//onesignal.com/; </a:t>
            </a:r>
            <a:r>
              <a:rPr lang="en-US" sz="1600" dirty="0">
                <a:hlinkClick r:id="rId11"/>
              </a:rPr>
              <a:t>https://github.com/OneSignal/ </a:t>
            </a:r>
            <a:r>
              <a:rPr lang="en-US" sz="1600" dirty="0"/>
              <a:t>+ </a:t>
            </a:r>
            <a:r>
              <a:rPr lang="en-US" sz="1600" dirty="0" err="1"/>
              <a:t>Circuit: </a:t>
            </a:r>
            <a:r>
              <a:rPr lang="en-US" sz="1600" dirty="0">
                <a:hlinkClick r:id="rId12"/>
              </a:rPr>
              <a:t>https://www.circuito.io </a:t>
            </a:r>
            <a:r>
              <a:rPr lang="en-US" sz="1600" dirty="0"/>
              <a:t>+ </a:t>
            </a:r>
            <a:r>
              <a:rPr lang="en-US" sz="1600" dirty="0" err="1"/>
              <a:t>Makecode: </a:t>
            </a:r>
            <a:r>
              <a:rPr lang="en-US" sz="1600" dirty="0">
                <a:hlinkClick r:id="rId13"/>
              </a:rPr>
              <a:t>https:</a:t>
            </a:r>
            <a:r>
              <a:rPr lang="en-US" sz="1600" dirty="0">
                <a:hlinkClick r:id="rId14"/>
              </a:rPr>
              <a:t>//makecode.adafruit.com/; https://www.microsoft.com/en-us/makecode </a:t>
            </a:r>
          </a:p>
        </p:txBody>
      </p:sp>
    </p:spTree>
    <p:extLst>
      <p:ext uri="{BB962C8B-B14F-4D97-AF65-F5344CB8AC3E}">
        <p14:creationId xmlns:p14="http://schemas.microsoft.com/office/powerpoint/2010/main" val="1052125378"/>
      </p:ext>
    </p:extLst>
  </p:cSld>
  <p:clrMapOvr>
    <a:masterClrMapping/>
  </p:clrMapOvr>
</p:sld>
</file>

<file path=ppt/slides/slide510.xml><?xml version="1.0" encoding="utf-8"?>
<p:sld xmlns:a16="http://schemas.microsoft.com/office/drawing/2014/main" xmlns:adec="http://schemas.microsoft.com/office/drawing/2017/decorative" xmlns:p16="http://schemas.microsoft.com/office/powerpoint/2015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712E451E-151A-4910-BF41-6A040B659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C296EFE4-A70C-4388-9A15-3F657B661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187" y="355308"/>
            <a:ext cx="8420318" cy="4427122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6215" y="285750"/>
            <a:ext cx="6571060" cy="6740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defTabSz="457200"/>
            <a:r>
              <a:rPr lang="en-US" sz="3200" dirty="0" err="1">
                <a:solidFill>
                  <a:schemeClr val="tx2"/>
                </a:solidFill>
              </a:rPr>
              <a:t>Introduction </a:t>
            </a:r>
            <a:r>
              <a:rPr lang="en-US" sz="3200" dirty="0">
                <a:solidFill>
                  <a:schemeClr val="tx2"/>
                </a:solidFill>
              </a:rPr>
              <a:t>PaaS and IaaS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25EBAFC-9388-432A-BCFD-EEA2F410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object 3"/>
          <p:cNvSpPr txBox="1"/>
          <p:nvPr/>
        </p:nvSpPr>
        <p:spPr>
          <a:xfrm>
            <a:off x="533400" y="1047750"/>
            <a:ext cx="7262812" cy="37346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54330" indent="-34163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353695" algn="l"/>
                <a:tab pos="354330" algn="l"/>
              </a:tabLst>
            </a:pPr>
            <a:r>
              <a:rPr lang="en-US" sz="1700" b="1" dirty="0" err="1"/>
              <a:t>You </a:t>
            </a:r>
            <a:r>
              <a:rPr lang="en-US" sz="1700" b="1" dirty="0"/>
              <a:t>have</a:t>
            </a:r>
            <a:r>
              <a:rPr lang="en-US" sz="1700" b="1" dirty="0" err="1"/>
              <a:t> already </a:t>
            </a:r>
            <a:r>
              <a:rPr lang="en-US" sz="1700" b="1" dirty="0" err="1"/>
              <a:t>used </a:t>
            </a:r>
            <a:r>
              <a:rPr lang="en-US" sz="1700" b="1" dirty="0"/>
              <a:t>a </a:t>
            </a:r>
            <a:r>
              <a:rPr lang="en-US" sz="1700" b="1" dirty="0" err="1"/>
              <a:t>cloud </a:t>
            </a:r>
            <a:r>
              <a:rPr lang="en-US" sz="1700" b="1" dirty="0"/>
              <a:t>service </a:t>
            </a:r>
            <a:r>
              <a:rPr lang="en-US" sz="1700" b="1" dirty="0"/>
              <a:t>that </a:t>
            </a:r>
            <a:r>
              <a:rPr lang="en-US" sz="1700" b="1" dirty="0" err="1"/>
              <a:t>consists of </a:t>
            </a:r>
            <a:r>
              <a:rPr lang="en-US" sz="1700" b="1" dirty="0" err="1"/>
              <a:t>creating </a:t>
            </a:r>
            <a:r>
              <a:rPr lang="en-US" sz="1700" b="1" dirty="0"/>
              <a:t>a </a:t>
            </a:r>
            <a:r>
              <a:rPr lang="en-US" sz="1700" b="1" dirty="0"/>
              <a:t>Virtual </a:t>
            </a:r>
            <a:r>
              <a:rPr lang="en-US" sz="1700" b="1" dirty="0" err="1"/>
              <a:t>Machine </a:t>
            </a:r>
            <a:r>
              <a:rPr lang="en-US" sz="1700" b="1" dirty="0" err="1"/>
              <a:t>in </a:t>
            </a:r>
            <a:r>
              <a:rPr lang="en-US" sz="1700" b="1" dirty="0"/>
              <a:t>Azure. </a:t>
            </a:r>
            <a:r>
              <a:rPr lang="en-US" sz="1700" b="1" dirty="0" err="1"/>
              <a:t>Exercise</a:t>
            </a:r>
            <a:r>
              <a:rPr lang="en-US" sz="1700" b="1" dirty="0"/>
              <a:t>:</a:t>
            </a:r>
          </a:p>
          <a:p>
            <a:pPr marL="1268730" lvl="2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n-US" sz="1200" dirty="0" err="1"/>
              <a:t>Start </a:t>
            </a:r>
            <a:r>
              <a:rPr lang="en-US" sz="1200" dirty="0"/>
              <a:t>the </a:t>
            </a:r>
            <a:r>
              <a:rPr lang="en-US" sz="1200" dirty="0"/>
              <a:t>Azure virtual </a:t>
            </a:r>
            <a:r>
              <a:rPr lang="en-US" sz="1200" dirty="0" err="1"/>
              <a:t>machine</a:t>
            </a:r>
          </a:p>
          <a:p>
            <a:pPr marL="1268730" lvl="2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n-US" sz="1200" dirty="0" err="1"/>
              <a:t>Open </a:t>
            </a:r>
            <a:r>
              <a:rPr lang="en-US" sz="1200" dirty="0"/>
              <a:t>a </a:t>
            </a:r>
            <a:r>
              <a:rPr lang="en-US" sz="1200" dirty="0" err="1"/>
              <a:t>console </a:t>
            </a:r>
            <a:endParaRPr lang="en-US" sz="1200" dirty="0"/>
          </a:p>
          <a:p>
            <a:pPr marL="1268730" lvl="2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n-US" sz="1200" dirty="0"/>
              <a:t>The </a:t>
            </a:r>
            <a:r>
              <a:rPr lang="en-US" sz="1200" dirty="0"/>
              <a:t>"last reboot" </a:t>
            </a:r>
            <a:r>
              <a:rPr lang="en-US" sz="1200" dirty="0" err="1"/>
              <a:t>command </a:t>
            </a:r>
            <a:r>
              <a:rPr lang="en-US" sz="1200" dirty="0"/>
              <a:t>indicates how </a:t>
            </a:r>
            <a:r>
              <a:rPr lang="en-US" sz="1200" dirty="0" err="1"/>
              <a:t>long </a:t>
            </a:r>
            <a:r>
              <a:rPr lang="en-US" sz="1200" dirty="0"/>
              <a:t>the </a:t>
            </a:r>
            <a:r>
              <a:rPr lang="en-US" sz="1200" dirty="0" err="1"/>
              <a:t>server </a:t>
            </a:r>
            <a:r>
              <a:rPr lang="en-US" sz="1200" dirty="0" err="1"/>
              <a:t>has been </a:t>
            </a:r>
            <a:r>
              <a:rPr lang="en-US" sz="1200" dirty="0" err="1"/>
              <a:t>running</a:t>
            </a:r>
            <a:r>
              <a:rPr lang="en-US" sz="1200" dirty="0"/>
              <a:t>.</a:t>
            </a:r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endParaRPr lang="en-US" dirty="0"/>
          </a:p>
        </p:txBody>
      </p:sp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37F13C0F-9DE0-DD4F-B266-6A50FB2054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25" y="2896039"/>
            <a:ext cx="7299441" cy="172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347918"/>
      </p:ext>
    </p:extLst>
  </p:cSld>
  <p:clrMapOvr>
    <a:masterClrMapping/>
  </p:clrMapOvr>
</p:sld>
</file>

<file path=ppt/slides/slide65.xml><?xml version="1.0" encoding="utf-8"?>
<p:sld xmlns:a16="http://schemas.microsoft.com/office/drawing/2014/main" xmlns:adec="http://schemas.microsoft.com/office/drawing/2017/decorative" xmlns:p16="http://schemas.microsoft.com/office/powerpoint/2015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712E451E-151A-4910-BF41-6A040B659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C296EFE4-A70C-4388-9A15-3F657B661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187" y="355308"/>
            <a:ext cx="8420318" cy="4427122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6215" y="285750"/>
            <a:ext cx="6571060" cy="6740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defTabSz="457200"/>
            <a:r>
              <a:rPr lang="en-US" sz="3200" dirty="0" err="1">
                <a:solidFill>
                  <a:schemeClr val="tx2"/>
                </a:solidFill>
              </a:rPr>
              <a:t>Introduction </a:t>
            </a:r>
            <a:r>
              <a:rPr lang="en-US" sz="3200" dirty="0">
                <a:solidFill>
                  <a:schemeClr val="tx2"/>
                </a:solidFill>
              </a:rPr>
              <a:t>PaaS and IaaS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25EBAFC-9388-432A-BCFD-EEA2F410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object 3"/>
          <p:cNvSpPr txBox="1"/>
          <p:nvPr/>
        </p:nvSpPr>
        <p:spPr>
          <a:xfrm>
            <a:off x="533400" y="1047750"/>
            <a:ext cx="7262812" cy="37346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54330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n-US" sz="1200" dirty="0" err="1"/>
              <a:t>Then </a:t>
            </a:r>
            <a:r>
              <a:rPr lang="en-US" sz="1200" dirty="0" err="1"/>
              <a:t>go </a:t>
            </a:r>
            <a:r>
              <a:rPr lang="en-US" sz="1200" dirty="0"/>
              <a:t>to </a:t>
            </a:r>
            <a:r>
              <a:rPr lang="en-US" sz="1200" dirty="0"/>
              <a:t>https://www.microsoftazuresponsorships.com and </a:t>
            </a:r>
            <a:r>
              <a:rPr lang="en-US" sz="1200" dirty="0" err="1"/>
              <a:t>choose </a:t>
            </a:r>
            <a:r>
              <a:rPr lang="en-US" sz="1200" dirty="0"/>
              <a:t>"check your </a:t>
            </a:r>
            <a:r>
              <a:rPr lang="en-US" sz="1200" dirty="0" err="1"/>
              <a:t>ballance</a:t>
            </a:r>
            <a:r>
              <a:rPr lang="en-US" sz="1200" dirty="0"/>
              <a:t>".</a:t>
            </a:r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endParaRPr lang="en-US" dirty="0"/>
          </a:p>
        </p:txBody>
      </p:sp>
      <p:pic>
        <p:nvPicPr>
          <p:cNvPr id="6" name="Imagen 5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25760C81-D94B-6546-BC2E-B9A2C719B4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389243"/>
            <a:ext cx="4724400" cy="336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310443"/>
      </p:ext>
    </p:extLst>
  </p:cSld>
  <p:clrMapOvr>
    <a:masterClrMapping/>
  </p:clrMapOvr>
</p:sld>
</file>

<file path=ppt/slides/slide71.xml><?xml version="1.0" encoding="utf-8"?>
<p:sld xmlns:a16="http://schemas.microsoft.com/office/drawing/2014/main" xmlns:adec="http://schemas.microsoft.com/office/drawing/2017/decorative" xmlns:p16="http://schemas.microsoft.com/office/powerpoint/2015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712E451E-151A-4910-BF41-6A040B659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C296EFE4-A70C-4388-9A15-3F657B661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187" y="355308"/>
            <a:ext cx="8420318" cy="4427122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6215" y="285750"/>
            <a:ext cx="6571060" cy="6740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defTabSz="457200"/>
            <a:r>
              <a:rPr lang="en-US" sz="3200" dirty="0" err="1">
                <a:solidFill>
                  <a:schemeClr val="tx2"/>
                </a:solidFill>
              </a:rPr>
              <a:t>Introduction </a:t>
            </a:r>
            <a:r>
              <a:rPr lang="en-US" sz="3200" dirty="0">
                <a:solidFill>
                  <a:schemeClr val="tx2"/>
                </a:solidFill>
              </a:rPr>
              <a:t>PaaS and IaaS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25EBAFC-9388-432A-BCFD-EEA2F410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object 3"/>
          <p:cNvSpPr txBox="1"/>
          <p:nvPr/>
        </p:nvSpPr>
        <p:spPr>
          <a:xfrm>
            <a:off x="533400" y="1047750"/>
            <a:ext cx="7262812" cy="37346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54330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n-US" sz="1200" dirty="0"/>
              <a:t>Within the </a:t>
            </a:r>
            <a:r>
              <a:rPr lang="en-US" sz="1200" dirty="0" err="1"/>
              <a:t>same </a:t>
            </a:r>
            <a:r>
              <a:rPr lang="en-US" sz="1200" dirty="0"/>
              <a:t>site, </a:t>
            </a:r>
            <a:r>
              <a:rPr lang="en-US" sz="1200" dirty="0" err="1"/>
              <a:t>go </a:t>
            </a:r>
            <a:r>
              <a:rPr lang="en-US" sz="1200" dirty="0"/>
              <a:t>to "usage" on the </a:t>
            </a:r>
            <a:r>
              <a:rPr lang="en-US" sz="1200" dirty="0" err="1"/>
              <a:t>left </a:t>
            </a:r>
            <a:r>
              <a:rPr lang="en-US" sz="1200" dirty="0"/>
              <a:t>and </a:t>
            </a:r>
            <a:r>
              <a:rPr lang="en-US" sz="1200" dirty="0" err="1"/>
              <a:t>download </a:t>
            </a:r>
            <a:r>
              <a:rPr lang="en-US" sz="1200" dirty="0"/>
              <a:t>the </a:t>
            </a:r>
            <a:r>
              <a:rPr lang="en-US" sz="1200" dirty="0" err="1"/>
              <a:t>usage </a:t>
            </a:r>
            <a:r>
              <a:rPr lang="en-US" sz="1200" dirty="0"/>
              <a:t>statistics. </a:t>
            </a:r>
            <a:r>
              <a:rPr lang="en-US" sz="1200" dirty="0"/>
              <a:t/>
            </a:r>
            <a:endParaRPr lang="en-US" sz="1200" dirty="0"/>
          </a:p>
          <a:p>
            <a:pPr marL="354330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endParaRPr lang="en-US" sz="1200" dirty="0"/>
          </a:p>
          <a:p>
            <a:pPr marL="354330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endParaRPr lang="en-US" sz="1200" dirty="0"/>
          </a:p>
          <a:p>
            <a:pPr marL="354330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endParaRPr lang="en-US" sz="1200" dirty="0"/>
          </a:p>
          <a:p>
            <a:pPr marL="354330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endParaRPr lang="en-US" sz="1200" dirty="0"/>
          </a:p>
          <a:p>
            <a:pPr marL="354330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endParaRPr lang="en-US" sz="1200" dirty="0"/>
          </a:p>
          <a:p>
            <a:pPr marL="354330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endParaRPr lang="en-US" sz="1200" dirty="0"/>
          </a:p>
          <a:p>
            <a:pPr marL="354330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endParaRPr lang="en-US" sz="1200" dirty="0"/>
          </a:p>
          <a:p>
            <a:pPr marL="354330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n-US" sz="1200" dirty="0" err="1"/>
              <a:t>You </a:t>
            </a:r>
            <a:r>
              <a:rPr lang="en-US" sz="1200" dirty="0"/>
              <a:t>pay money to </a:t>
            </a:r>
            <a:r>
              <a:rPr lang="en-US" sz="1200" dirty="0" err="1"/>
              <a:t>have </a:t>
            </a:r>
            <a:r>
              <a:rPr lang="en-US" sz="1200" dirty="0"/>
              <a:t>the </a:t>
            </a:r>
            <a:r>
              <a:rPr lang="en-US" sz="1200" dirty="0" err="1"/>
              <a:t>machine </a:t>
            </a:r>
            <a:r>
              <a:rPr lang="en-US" sz="1200" dirty="0" err="1"/>
              <a:t>even </a:t>
            </a:r>
            <a:r>
              <a:rPr lang="en-US" sz="1200" dirty="0"/>
              <a:t>without </a:t>
            </a:r>
            <a:r>
              <a:rPr lang="en-US" sz="1200" dirty="0" err="1"/>
              <a:t>running </a:t>
            </a:r>
            <a:r>
              <a:rPr lang="en-US" sz="1200" dirty="0" err="1"/>
              <a:t>it </a:t>
            </a:r>
            <a:r>
              <a:rPr lang="en-US" sz="1200" dirty="0" err="1"/>
              <a:t>because you </a:t>
            </a:r>
            <a:r>
              <a:rPr lang="en-US" sz="1200" dirty="0" err="1"/>
              <a:t>are </a:t>
            </a:r>
            <a:r>
              <a:rPr lang="en-US" sz="1200" dirty="0" err="1"/>
              <a:t>taking up </a:t>
            </a:r>
            <a:r>
              <a:rPr lang="en-US" sz="1200" dirty="0" err="1"/>
              <a:t>space</a:t>
            </a:r>
            <a:r>
              <a:rPr lang="en-US" sz="1200" dirty="0"/>
              <a:t>. </a:t>
            </a:r>
            <a:r>
              <a:rPr lang="en-US" sz="1200" b="1" i="1" dirty="0" err="1"/>
              <a:t>Use </a:t>
            </a:r>
            <a:r>
              <a:rPr lang="en-US" sz="1200" b="1" i="1" dirty="0" err="1"/>
              <a:t>only </a:t>
            </a:r>
            <a:r>
              <a:rPr lang="en-US" sz="1200" b="1" i="1" dirty="0"/>
              <a:t>what you </a:t>
            </a:r>
            <a:r>
              <a:rPr lang="en-US" sz="1200" b="1" i="1" dirty="0" err="1"/>
              <a:t>need</a:t>
            </a:r>
            <a:r>
              <a:rPr lang="en-US" sz="1200" dirty="0"/>
              <a:t>.</a:t>
            </a:r>
          </a:p>
          <a:p>
            <a:pPr marL="354330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endParaRPr lang="en-US" sz="1200" dirty="0"/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endParaRPr lang="en-US" dirty="0"/>
          </a:p>
        </p:txBody>
      </p:sp>
      <p:pic>
        <p:nvPicPr>
          <p:cNvPr id="8" name="Imagen 7" descr="Imagen que contiene Calendario&#10;&#10;Descripción generada automáticamente">
            <a:extLst>
              <a:ext uri="{FF2B5EF4-FFF2-40B4-BE49-F238E27FC236}">
                <a16:creationId xmlns:a16="http://schemas.microsoft.com/office/drawing/2014/main" id="{764B810E-3B34-A543-93C9-53360B9BFF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53" y="1467300"/>
            <a:ext cx="8277785" cy="220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99530"/>
      </p:ext>
    </p:extLst>
  </p:cSld>
  <p:clrMapOvr>
    <a:masterClrMapping/>
  </p:clrMapOvr>
</p:sld>
</file>

<file path=ppt/slides/slide816.xml><?xml version="1.0" encoding="utf-8"?>
<p:sld xmlns:a16="http://schemas.microsoft.com/office/drawing/2014/main" xmlns:adec="http://schemas.microsoft.com/office/drawing/2017/decorative" xmlns:p16="http://schemas.microsoft.com/office/powerpoint/2015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712E451E-151A-4910-BF41-6A040B659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C296EFE4-A70C-4388-9A15-3F657B661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187" y="355308"/>
            <a:ext cx="8420318" cy="4427122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6215" y="285750"/>
            <a:ext cx="6571060" cy="6740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defTabSz="457200"/>
            <a:r>
              <a:rPr lang="en-US" sz="3200" dirty="0" err="1">
                <a:solidFill>
                  <a:schemeClr val="tx2"/>
                </a:solidFill>
              </a:rPr>
              <a:t>Introduction </a:t>
            </a:r>
            <a:r>
              <a:rPr lang="en-US" sz="3200" dirty="0">
                <a:solidFill>
                  <a:schemeClr val="tx2"/>
                </a:solidFill>
              </a:rPr>
              <a:t>PaaS and IaaS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25EBAFC-9388-432A-BCFD-EEA2F410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object 3"/>
          <p:cNvSpPr txBox="1"/>
          <p:nvPr/>
        </p:nvSpPr>
        <p:spPr>
          <a:xfrm>
            <a:off x="533400" y="1047750"/>
            <a:ext cx="7262812" cy="37346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54330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n-US" sz="1200" b="1" dirty="0" err="1"/>
              <a:t>What can </a:t>
            </a:r>
            <a:r>
              <a:rPr lang="en-US" sz="1200" b="1" dirty="0" err="1"/>
              <a:t>I </a:t>
            </a:r>
            <a:r>
              <a:rPr lang="en-US" sz="1200" b="1" dirty="0" err="1"/>
              <a:t>do </a:t>
            </a:r>
            <a:r>
              <a:rPr lang="en-US" sz="1200" b="1" dirty="0"/>
              <a:t>to use </a:t>
            </a:r>
            <a:r>
              <a:rPr lang="en-US" sz="1200" b="1" dirty="0" err="1"/>
              <a:t>cloud </a:t>
            </a:r>
            <a:r>
              <a:rPr lang="en-US" sz="1200" b="1" dirty="0" err="1"/>
              <a:t>services </a:t>
            </a:r>
            <a:r>
              <a:rPr lang="en-US" sz="1200" b="1" dirty="0" err="1"/>
              <a:t>more </a:t>
            </a:r>
            <a:r>
              <a:rPr lang="en-US" sz="1200" b="1" dirty="0" err="1"/>
              <a:t>efficiently</a:t>
            </a:r>
            <a:r>
              <a:rPr lang="en-US" sz="1200" b="1" dirty="0"/>
              <a:t>? </a:t>
            </a:r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n-US" sz="1200" dirty="0"/>
              <a:t>Three </a:t>
            </a:r>
            <a:r>
              <a:rPr lang="en-US" sz="1200" dirty="0" err="1"/>
              <a:t>options</a:t>
            </a:r>
            <a:r>
              <a:rPr lang="en-US" sz="1200" dirty="0"/>
              <a:t>:</a:t>
            </a:r>
          </a:p>
          <a:p>
            <a:pPr marL="1268730" lvl="2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n-US" sz="1200" b="1" dirty="0"/>
              <a:t>IaaS</a:t>
            </a:r>
            <a:r>
              <a:rPr lang="en-US" sz="1200" dirty="0"/>
              <a:t>: </a:t>
            </a:r>
            <a:r>
              <a:rPr lang="en-US" sz="1200" dirty="0" err="1"/>
              <a:t>based </a:t>
            </a:r>
            <a:r>
              <a:rPr lang="en-US" sz="1200" dirty="0"/>
              <a:t>on </a:t>
            </a:r>
            <a:r>
              <a:rPr lang="en-US" sz="1200" dirty="0" err="1"/>
              <a:t>virtualization </a:t>
            </a:r>
            <a:r>
              <a:rPr lang="en-US" sz="1200" dirty="0" err="1"/>
              <a:t>technology</a:t>
            </a:r>
            <a:r>
              <a:rPr lang="en-US" sz="1200" dirty="0"/>
              <a:t>. </a:t>
            </a:r>
            <a:r>
              <a:rPr lang="en-US" sz="1200" dirty="0" err="1"/>
              <a:t>Running </a:t>
            </a:r>
            <a:r>
              <a:rPr lang="en-US" sz="1200" dirty="0" err="1"/>
              <a:t>virtual </a:t>
            </a:r>
            <a:r>
              <a:rPr lang="en-US" sz="1200" dirty="0" err="1"/>
              <a:t>machines </a:t>
            </a:r>
            <a:r>
              <a:rPr lang="en-US" sz="1200" dirty="0" err="1"/>
              <a:t>as </a:t>
            </a:r>
            <a:r>
              <a:rPr lang="en-US" sz="1200" dirty="0" err="1"/>
              <a:t>guests </a:t>
            </a:r>
            <a:r>
              <a:rPr lang="en-US" sz="1200" dirty="0" err="1"/>
              <a:t>in </a:t>
            </a:r>
            <a:r>
              <a:rPr lang="en-US" sz="1200" dirty="0"/>
              <a:t>a </a:t>
            </a:r>
            <a:r>
              <a:rPr lang="en-US" sz="1200" dirty="0" err="1"/>
              <a:t>data </a:t>
            </a:r>
            <a:r>
              <a:rPr lang="en-US" sz="1200" dirty="0"/>
              <a:t>center. </a:t>
            </a:r>
            <a:r>
              <a:rPr lang="en-US" sz="1200" dirty="0" err="1"/>
              <a:t/>
            </a:r>
            <a:endParaRPr lang="en-US" sz="1200" dirty="0"/>
          </a:p>
          <a:p>
            <a:pPr marL="1268730" lvl="2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n-US" sz="1200" b="1" dirty="0"/>
              <a:t>PaaS</a:t>
            </a:r>
            <a:r>
              <a:rPr lang="en-US" sz="1200" dirty="0"/>
              <a:t>: you </a:t>
            </a:r>
            <a:r>
              <a:rPr lang="en-US" sz="1200" dirty="0" err="1"/>
              <a:t>get </a:t>
            </a:r>
            <a:r>
              <a:rPr lang="en-US" sz="1200" dirty="0"/>
              <a:t>a </a:t>
            </a:r>
            <a:r>
              <a:rPr lang="en-US" sz="1200" dirty="0" err="1"/>
              <a:t>platform </a:t>
            </a:r>
            <a:r>
              <a:rPr lang="en-US" sz="1200" dirty="0" err="1"/>
              <a:t>on </a:t>
            </a:r>
            <a:r>
              <a:rPr lang="en-US" sz="1200" dirty="0" err="1"/>
              <a:t>which </a:t>
            </a:r>
            <a:r>
              <a:rPr lang="en-US" sz="1200" dirty="0" err="1"/>
              <a:t>applications </a:t>
            </a:r>
            <a:r>
              <a:rPr lang="en-US" sz="1200" dirty="0"/>
              <a:t>are </a:t>
            </a:r>
            <a:r>
              <a:rPr lang="en-US" sz="1200" dirty="0" err="1"/>
              <a:t>delivered. </a:t>
            </a:r>
            <a:r>
              <a:rPr lang="en-US" sz="1200" dirty="0" err="1"/>
              <a:t/>
            </a:r>
            <a:endParaRPr lang="en-US" sz="1200" dirty="0"/>
          </a:p>
          <a:p>
            <a:pPr marL="1268730" lvl="2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n-US" sz="1200" b="1" dirty="0"/>
              <a:t>SaaS</a:t>
            </a:r>
            <a:r>
              <a:rPr lang="en-US" sz="1200" dirty="0"/>
              <a:t>: the </a:t>
            </a:r>
            <a:r>
              <a:rPr lang="en-US" sz="1200" dirty="0"/>
              <a:t>software </a:t>
            </a:r>
            <a:r>
              <a:rPr lang="en-US" sz="1200" dirty="0"/>
              <a:t>is </a:t>
            </a:r>
            <a:r>
              <a:rPr lang="en-US" sz="1200" dirty="0" err="1"/>
              <a:t>obtained </a:t>
            </a:r>
            <a:r>
              <a:rPr lang="en-US" sz="1200" dirty="0" err="1"/>
              <a:t>directly </a:t>
            </a:r>
            <a:r>
              <a:rPr lang="en-US" sz="1200" dirty="0" err="1"/>
              <a:t>through </a:t>
            </a:r>
            <a:r>
              <a:rPr lang="en-US" sz="1200" dirty="0"/>
              <a:t>the web.</a:t>
            </a:r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n-US" sz="1200" dirty="0"/>
              <a:t>A </a:t>
            </a:r>
            <a:r>
              <a:rPr lang="en-US" sz="1200" dirty="0" err="1"/>
              <a:t>fourth</a:t>
            </a:r>
            <a:r>
              <a:rPr lang="en-US" sz="1200" dirty="0"/>
              <a:t>: no </a:t>
            </a:r>
            <a:r>
              <a:rPr lang="en-US" sz="1200" dirty="0" err="1"/>
              <a:t>server</a:t>
            </a:r>
            <a:r>
              <a:rPr lang="en-US" sz="1200" dirty="0"/>
              <a:t>. It's the </a:t>
            </a:r>
            <a:r>
              <a:rPr lang="en-US" sz="1200" dirty="0" err="1"/>
              <a:t>lamda </a:t>
            </a:r>
            <a:r>
              <a:rPr lang="en-US" sz="1200" dirty="0"/>
              <a:t>(AWS) or </a:t>
            </a:r>
            <a:r>
              <a:rPr lang="en-US" sz="1200" dirty="0" err="1"/>
              <a:t>functions </a:t>
            </a:r>
            <a:r>
              <a:rPr lang="en-US" sz="1200" dirty="0"/>
              <a:t>(Azure).</a:t>
            </a:r>
            <a:r>
              <a:rPr lang="en-US" sz="1200" dirty="0">
                <a:hlinkClick r:id="rId2"/>
              </a:rPr>
              <a:t>(https://www.ibm.com/cloud/learn/iaas-paas-saas)[https://www.ibm.com/cloud/learn/iaas-paas-saas </a:t>
            </a:r>
            <a:r>
              <a:rPr lang="en-US" sz="1200" dirty="0"/>
              <a:t>]</a:t>
            </a:r>
          </a:p>
          <a:p>
            <a:pPr marL="354330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endParaRPr lang="en-US" sz="1200" dirty="0"/>
          </a:p>
          <a:p>
            <a:pPr marL="494665" lv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tabLst>
                <a:tab pos="811530" algn="l"/>
                <a:tab pos="4369435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341181"/>
      </p:ext>
    </p:extLst>
  </p:cSld>
  <p:clrMapOvr>
    <a:masterClrMapping/>
  </p:clrMapOvr>
</p:sld>
</file>

<file path=ppt/slides/slide914.xml><?xml version="1.0" encoding="utf-8"?>
<p:sld xmlns:a16="http://schemas.microsoft.com/office/drawing/2014/main" xmlns:adec="http://schemas.microsoft.com/office/drawing/2017/decorative" xmlns:p16="http://schemas.microsoft.com/office/powerpoint/2015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712E451E-151A-4910-BF41-6A040B659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C296EFE4-A70C-4388-9A15-3F657B661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187" y="355308"/>
            <a:ext cx="8420318" cy="4427122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6215" y="285750"/>
            <a:ext cx="6571060" cy="6740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defTabSz="457200"/>
            <a:r>
              <a:rPr lang="en-US" sz="3200" dirty="0" err="1">
                <a:solidFill>
                  <a:schemeClr val="tx2"/>
                </a:solidFill>
              </a:rPr>
              <a:t>Introduction </a:t>
            </a:r>
            <a:r>
              <a:rPr lang="en-US" sz="3200" dirty="0">
                <a:solidFill>
                  <a:schemeClr val="tx2"/>
                </a:solidFill>
              </a:rPr>
              <a:t>PaaS and IaaS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25EBAFC-9388-432A-BCFD-EEA2F410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object 3"/>
          <p:cNvSpPr txBox="1"/>
          <p:nvPr/>
        </p:nvSpPr>
        <p:spPr>
          <a:xfrm>
            <a:off x="533400" y="1047750"/>
            <a:ext cx="8001000" cy="37346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54330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n-US" sz="1200" b="1" dirty="0" err="1"/>
              <a:t>Example </a:t>
            </a:r>
            <a:r>
              <a:rPr lang="en-US" sz="1200" b="1" dirty="0"/>
              <a:t>of PaaS with Azure </a:t>
            </a:r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n-US" sz="1200" dirty="0" err="1"/>
              <a:t>Create </a:t>
            </a:r>
            <a:r>
              <a:rPr lang="en-US" sz="1200" dirty="0"/>
              <a:t>a </a:t>
            </a:r>
            <a:r>
              <a:rPr lang="en-US" sz="1200" dirty="0" err="1"/>
              <a:t>resource </a:t>
            </a:r>
            <a:r>
              <a:rPr lang="en-US" sz="1200" dirty="0"/>
              <a:t>and </a:t>
            </a:r>
            <a:r>
              <a:rPr lang="en-US" sz="1200" dirty="0" err="1"/>
              <a:t>search for </a:t>
            </a:r>
            <a:r>
              <a:rPr lang="en-US" sz="1200" dirty="0"/>
              <a:t>"web app". </a:t>
            </a:r>
            <a:r>
              <a:rPr lang="en-US" sz="1200" dirty="0" err="1"/>
              <a:t>Select </a:t>
            </a:r>
            <a:r>
              <a:rPr lang="en-US" sz="1200" dirty="0"/>
              <a:t>the </a:t>
            </a:r>
            <a:r>
              <a:rPr lang="en-US" sz="1200" dirty="0"/>
              <a:t>"Web App" </a:t>
            </a:r>
            <a:r>
              <a:rPr lang="en-US" sz="1200" dirty="0" err="1"/>
              <a:t>option </a:t>
            </a:r>
            <a:r>
              <a:rPr lang="en-US" sz="1200" dirty="0"/>
              <a:t>and </a:t>
            </a:r>
            <a:r>
              <a:rPr lang="en-US" sz="1200" dirty="0" err="1"/>
              <a:t>click </a:t>
            </a:r>
            <a:r>
              <a:rPr lang="en-US" sz="1200" dirty="0"/>
              <a:t>"</a:t>
            </a:r>
            <a:r>
              <a:rPr lang="en-US" sz="1200" dirty="0" err="1"/>
              <a:t>create</a:t>
            </a:r>
            <a:r>
              <a:rPr lang="en-US" sz="1200" dirty="0"/>
              <a:t>".</a:t>
            </a:r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endParaRPr lang="en-US" sz="1200" dirty="0"/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endParaRPr lang="en-US" sz="1200" dirty="0"/>
          </a:p>
          <a:p>
            <a:pPr marL="494665" lv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tabLst>
                <a:tab pos="811530" algn="l"/>
                <a:tab pos="4369435" algn="l"/>
              </a:tabLst>
            </a:pPr>
            <a:endParaRPr lang="en-US" sz="1200" dirty="0"/>
          </a:p>
          <a:p>
            <a:pPr marL="494665" lv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tabLst>
                <a:tab pos="811530" algn="l"/>
                <a:tab pos="4369435" algn="l"/>
              </a:tabLst>
            </a:pPr>
            <a:endParaRPr lang="en-US" sz="1200" dirty="0"/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n-US" sz="1200" dirty="0" err="1"/>
              <a:t>Search for </a:t>
            </a:r>
            <a:r>
              <a:rPr lang="en-US" sz="1200" dirty="0"/>
              <a:t>an </a:t>
            </a:r>
            <a:r>
              <a:rPr lang="en-US" sz="1200" dirty="0" err="1"/>
              <a:t>unused</a:t>
            </a:r>
            <a:r>
              <a:rPr lang="en-US" sz="1200" dirty="0"/>
              <a:t> web </a:t>
            </a:r>
            <a:r>
              <a:rPr lang="en-US" sz="1200" dirty="0" err="1"/>
              <a:t>application </a:t>
            </a:r>
            <a:r>
              <a:rPr lang="en-US" sz="1200" dirty="0" err="1"/>
              <a:t>name</a:t>
            </a:r>
            <a:r>
              <a:rPr lang="en-US" sz="1200" dirty="0"/>
              <a:t>. </a:t>
            </a:r>
          </a:p>
          <a:p>
            <a:pPr marL="1268730" lvl="2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n-US" sz="1200" dirty="0" err="1"/>
              <a:t>Green </a:t>
            </a:r>
            <a:r>
              <a:rPr lang="en-US" sz="1200" dirty="0"/>
              <a:t>check</a:t>
            </a:r>
            <a:r>
              <a:rPr lang="en-US" sz="1200" dirty="0"/>
              <a:t>:</a:t>
            </a:r>
          </a:p>
          <a:p>
            <a:pPr marL="354330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endParaRPr lang="en-US" sz="1200" dirty="0"/>
          </a:p>
          <a:p>
            <a:pPr marL="494665" lv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tabLst>
                <a:tab pos="811530" algn="l"/>
                <a:tab pos="4369435" algn="l"/>
              </a:tabLst>
            </a:pPr>
            <a:endParaRPr lang="en-US" dirty="0"/>
          </a:p>
        </p:txBody>
      </p:sp>
      <p:pic>
        <p:nvPicPr>
          <p:cNvPr id="5" name="Imagen 4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1D54C041-1BD2-5E4C-B394-869E47B412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39579"/>
            <a:ext cx="6934199" cy="1365571"/>
          </a:xfrm>
          <a:prstGeom prst="rect">
            <a:avLst/>
          </a:prstGeom>
        </p:spPr>
      </p:pic>
      <p:pic>
        <p:nvPicPr>
          <p:cNvPr id="7" name="Imagen 6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16B72956-B7B6-074A-BC2F-F00484B4C9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187113"/>
            <a:ext cx="3522086" cy="195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059939"/>
      </p:ext>
    </p:extLst>
  </p:cSld>
  <p:clrMapOvr>
    <a:masterClrMapping/>
  </p:clrMapOvr>
</p:sld>
</file>

<file path=ppt/theme/_rels/theme11.xml.rels>&#65279;<?xml version="1.0" encoding="utf-8"?><Relationships xmlns="http://schemas.openxmlformats.org/package/2006/relationships"><Relationship Type="http://schemas.openxmlformats.org/officeDocument/2006/relationships/image" Target="/ppt/media/image12.jpeg" Id="rId1" /></Relationships>
</file>

<file path=ppt/theme/theme11.xml><?xml version="1.0" encoding="utf-8"?>
<a:theme xmlns:a="http://schemas.openxmlformats.org/drawingml/2006/main" name="Sala de reuniones Ion">
  <a:themeElements>
    <a:clrScheme name="Sala de reuniones 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Sala de reuniones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de reuniones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otalTime>210</ap:TotalTime>
  <ap:Words>1186</ap:Words>
  <ap:Application>Microsoft Office PowerPoint</ap:Application>
  <ap:PresentationFormat>Presentación en pantalla (16:9)</ap:PresentationFormat>
  <ap:Paragraphs>125</ap:Paragraphs>
  <ap:Slides>17</ap:Slides>
  <ap:Notes>1</ap:Notes>
  <ap:HiddenSlides>0</ap:HiddenSlides>
  <ap:MMClips>0</ap:MMClips>
  <ap:ScaleCrop>false</ap:ScaleCrop>
  <ap:HeadingPairs>
    <vt:vector baseType="variant" size="6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ap:HeadingPairs>
  <ap:TitlesOfParts>
    <vt:vector baseType="lpstr" size="22">
      <vt:lpstr>Arial</vt:lpstr>
      <vt:lpstr>Calibri</vt:lpstr>
      <vt:lpstr>Century Gothic</vt:lpstr>
      <vt:lpstr>Wingdings 3</vt:lpstr>
      <vt:lpstr>Sala de reuniones Ion</vt:lpstr>
      <vt:lpstr>Presentación de PowerPoint</vt:lpstr>
      <vt:lpstr>Introducción SaaS y Serverless</vt:lpstr>
      <vt:lpstr>Introducción SaaS y Serverless</vt:lpstr>
      <vt:lpstr>Introducción SaaS y Serverless</vt:lpstr>
      <vt:lpstr>Introducción PaaS y IaaS</vt:lpstr>
      <vt:lpstr>Introducción PaaS y IaaS</vt:lpstr>
      <vt:lpstr>Introducción PaaS y IaaS</vt:lpstr>
      <vt:lpstr>Introducción PaaS y IaaS</vt:lpstr>
      <vt:lpstr>Introducción PaaS y IaaS</vt:lpstr>
      <vt:lpstr>Introducción PaaS y IaaS</vt:lpstr>
      <vt:lpstr>Introducción PaaS y IaaS</vt:lpstr>
      <vt:lpstr>Introducción PaaS y IaaS</vt:lpstr>
      <vt:lpstr>Introducción PaaS y IaaS</vt:lpstr>
      <vt:lpstr>Introducción PaaS y IaaS</vt:lpstr>
      <vt:lpstr>Introducción PaaS y IaaS</vt:lpstr>
      <vt:lpstr>Introducción PaaS y IaaS</vt:lpstr>
      <vt:lpstr>Introducción PaaS y IaaS</vt:lpstr>
    </vt:vector>
  </ap:TitlesOfParts>
  <ap:Company/>
  <ap:LinksUpToDate>false</ap:LinksUpToDate>
  <ap:SharedDoc>false</ap:SharedDoc>
  <ap:HyperlinksChanged>false</ap:HyperlinksChanged>
  <ap:AppVersion>15.0000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Alfonso Gonzalez</dc:creator>
  <cp:lastModifiedBy>Iván García-Magariño</cp:lastModifiedBy>
  <cp:revision>39</cp:revision>
  <dcterms:created xsi:type="dcterms:W3CDTF">2020-09-23T14:45:14Z</dcterms:created>
  <dcterms:modified xsi:type="dcterms:W3CDTF">2021-10-05T07:53:47Z</dcterms:modified>
</cp:coreProperties>
</file>